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02" r:id="rId1"/>
  </p:sldMasterIdLst>
  <p:notesMasterIdLst>
    <p:notesMasterId r:id="rId38"/>
  </p:notesMasterIdLst>
  <p:sldIdLst>
    <p:sldId id="256" r:id="rId2"/>
    <p:sldId id="258" r:id="rId3"/>
    <p:sldId id="293" r:id="rId4"/>
    <p:sldId id="302" r:id="rId5"/>
    <p:sldId id="303" r:id="rId6"/>
    <p:sldId id="297" r:id="rId7"/>
    <p:sldId id="300" r:id="rId8"/>
    <p:sldId id="294" r:id="rId9"/>
    <p:sldId id="306" r:id="rId10"/>
    <p:sldId id="305" r:id="rId11"/>
    <p:sldId id="307" r:id="rId12"/>
    <p:sldId id="312" r:id="rId13"/>
    <p:sldId id="308" r:id="rId14"/>
    <p:sldId id="310" r:id="rId15"/>
    <p:sldId id="314" r:id="rId16"/>
    <p:sldId id="260" r:id="rId17"/>
    <p:sldId id="262" r:id="rId18"/>
    <p:sldId id="263" r:id="rId19"/>
    <p:sldId id="264" r:id="rId20"/>
    <p:sldId id="267" r:id="rId21"/>
    <p:sldId id="274" r:id="rId22"/>
    <p:sldId id="273" r:id="rId23"/>
    <p:sldId id="275" r:id="rId24"/>
    <p:sldId id="268" r:id="rId25"/>
    <p:sldId id="276" r:id="rId26"/>
    <p:sldId id="277" r:id="rId27"/>
    <p:sldId id="296" r:id="rId28"/>
    <p:sldId id="295" r:id="rId29"/>
    <p:sldId id="287" r:id="rId30"/>
    <p:sldId id="301" r:id="rId31"/>
    <p:sldId id="289" r:id="rId32"/>
    <p:sldId id="290" r:id="rId33"/>
    <p:sldId id="288" r:id="rId34"/>
    <p:sldId id="299" r:id="rId35"/>
    <p:sldId id="298" r:id="rId36"/>
    <p:sldId id="309"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p:scale>
          <a:sx n="100" d="100"/>
          <a:sy n="100" d="100"/>
        </p:scale>
        <p:origin x="-840" y="47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9088"/>
    </p:cViewPr>
  </p:sorter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printerSettings" Target="printerSettings/printerSettings1.bin"/><Relationship Id="rId40" Type="http://schemas.openxmlformats.org/officeDocument/2006/relationships/presProps" Target="presProps.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tableStyles" Target="tableStyle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theme" Target="theme/theme1.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notesMaster" Target="notesMasters/notesMaster1.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817967-A2F2-B246-AAA2-26059141354B}" type="datetimeFigureOut">
              <a:rPr lang="en-US" smtClean="0"/>
              <a:pPr/>
              <a:t>2/12/12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EA8208-9E5D-3A40-8A77-5B4BE15A349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EA8208-9E5D-3A40-8A77-5B4BE15A349A}"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F7D2070-6410-482C-8B55-F1ACD6D3E08F}" type="slidenum">
              <a:rPr lang="en-AU" smtClean="0"/>
              <a:pPr/>
              <a:t>19</a:t>
            </a:fld>
            <a:endParaRPr lang="en-AU"/>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71300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52BC55A-8B53-1742-8482-5C18E75DAE4B}" type="datetimeFigureOut">
              <a:rPr lang="en-US" smtClean="0"/>
              <a:pPr/>
              <a:t>2/12/12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5CE0CE3-AAFC-1B43-B945-CB37CB6D7A9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2BC55A-8B53-1742-8482-5C18E75DAE4B}" type="datetimeFigureOut">
              <a:rPr lang="en-US" smtClean="0"/>
              <a:pPr/>
              <a:t>2/12/12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E0CE3-AAFC-1B43-B945-CB37CB6D7A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2BC55A-8B53-1742-8482-5C18E75DAE4B}" type="datetimeFigureOut">
              <a:rPr lang="en-US" smtClean="0"/>
              <a:pPr/>
              <a:t>2/12/12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E0CE3-AAFC-1B43-B945-CB37CB6D7A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2BC55A-8B53-1742-8482-5C18E75DAE4B}" type="datetimeFigureOut">
              <a:rPr lang="en-US" smtClean="0"/>
              <a:pPr/>
              <a:t>2/12/12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E0CE3-AAFC-1B43-B945-CB37CB6D7A9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52BC55A-8B53-1742-8482-5C18E75DAE4B}" type="datetimeFigureOut">
              <a:rPr lang="en-US" smtClean="0"/>
              <a:pPr/>
              <a:t>2/12/12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E0CE3-AAFC-1B43-B945-CB37CB6D7A9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52BC55A-8B53-1742-8482-5C18E75DAE4B}" type="datetimeFigureOut">
              <a:rPr lang="en-US" smtClean="0"/>
              <a:pPr/>
              <a:t>2/12/12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E0CE3-AAFC-1B43-B945-CB37CB6D7A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52BC55A-8B53-1742-8482-5C18E75DAE4B}" type="datetimeFigureOut">
              <a:rPr lang="en-US" smtClean="0"/>
              <a:pPr/>
              <a:t>2/12/12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CE0CE3-AAFC-1B43-B945-CB37CB6D7A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52BC55A-8B53-1742-8482-5C18E75DAE4B}" type="datetimeFigureOut">
              <a:rPr lang="en-US" smtClean="0"/>
              <a:pPr/>
              <a:t>2/12/12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CE0CE3-AAFC-1B43-B945-CB37CB6D7A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2BC55A-8B53-1742-8482-5C18E75DAE4B}" type="datetimeFigureOut">
              <a:rPr lang="en-US" smtClean="0"/>
              <a:pPr/>
              <a:t>2/12/12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CE0CE3-AAFC-1B43-B945-CB37CB6D7A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52BC55A-8B53-1742-8482-5C18E75DAE4B}" type="datetimeFigureOut">
              <a:rPr lang="en-US" smtClean="0"/>
              <a:pPr/>
              <a:t>2/12/12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E0CE3-AAFC-1B43-B945-CB37CB6D7A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52BC55A-8B53-1742-8482-5C18E75DAE4B}" type="datetimeFigureOut">
              <a:rPr lang="en-US" smtClean="0"/>
              <a:pPr/>
              <a:t>2/12/12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5CE0CE3-AAFC-1B43-B945-CB37CB6D7A9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52BC55A-8B53-1742-8482-5C18E75DAE4B}" type="datetimeFigureOut">
              <a:rPr lang="en-US" smtClean="0"/>
              <a:pPr/>
              <a:t>2/12/12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5CE0CE3-AAFC-1B43-B945-CB37CB6D7A9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image" Target="../media/image11.tiff"/><Relationship Id="rId1" Type="http://schemas.openxmlformats.org/officeDocument/2006/relationships/slideLayout" Target="../slideLayouts/slideLayout2.xml"/><Relationship Id="rId2" Type="http://schemas.openxmlformats.org/officeDocument/2006/relationships/image" Target="../media/image9.tiff"/><Relationship Id="rId3" Type="http://schemas.openxmlformats.org/officeDocument/2006/relationships/image" Target="../media/image10.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hyperlink" Target="http://www.ncbi.nlm.nih.gov/pubmed?term=%22Schmalfuss%20IM%22%5BAuthor%5D" TargetMode="External"/><Relationship Id="rId1" Type="http://schemas.openxmlformats.org/officeDocument/2006/relationships/slideLayout" Target="../slideLayouts/slideLayout2.xml"/><Relationship Id="rId2" Type="http://schemas.openxmlformats.org/officeDocument/2006/relationships/hyperlink" Target="http://www.ncbi.nlm.nih.gov/pubmed/16039925" TargetMode="External"/><Relationship Id="rId3" Type="http://schemas.openxmlformats.org/officeDocument/2006/relationships/hyperlink" Target="http://www.ncbi.nlm.nih.gov/pubmed?term=%22Bhatti%20MT%22%5BAuthor%5D" TargetMode="External"/><Relationship Id="rId5" Type="http://schemas.openxmlformats.org/officeDocument/2006/relationships/hyperlink" Target="http://www.ncbi.nlm.nih.gov/pubmed?term=%22Mancuso%20AA%22%5BAuthor%5D"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Management of strabismus in trauma</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Fusion 2012  LVPEI Hyderabad </a:t>
            </a:r>
          </a:p>
          <a:p>
            <a:endParaRPr lang="en-US" dirty="0" smtClean="0"/>
          </a:p>
          <a:p>
            <a:r>
              <a:rPr lang="en-US" dirty="0" smtClean="0"/>
              <a:t>Lionel Kowal</a:t>
            </a:r>
          </a:p>
          <a:p>
            <a:r>
              <a:rPr lang="en-US" dirty="0" smtClean="0"/>
              <a:t>Melbourne</a:t>
            </a:r>
            <a:endParaRPr lang="en-US" dirty="0"/>
          </a:p>
        </p:txBody>
      </p:sp>
      <p:pic>
        <p:nvPicPr>
          <p:cNvPr id="4" name="Picture 3" descr="AFL shot.tiff"/>
          <p:cNvPicPr>
            <a:picLocks noChangeAspect="1"/>
          </p:cNvPicPr>
          <p:nvPr/>
        </p:nvPicPr>
        <p:blipFill>
          <a:blip r:embed="rId2"/>
          <a:stretch>
            <a:fillRect/>
          </a:stretch>
        </p:blipFill>
        <p:spPr>
          <a:xfrm>
            <a:off x="0" y="3782186"/>
            <a:ext cx="2971800" cy="307581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Flap tear</a:t>
            </a:r>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000000"/>
                </a:solidFill>
                <a:latin typeface="Consolas"/>
                <a:ea typeface="Consolas"/>
                <a:cs typeface="Consolas"/>
              </a:rPr>
              <a:t>‘I have postulated (thanks to the suggestion of David Stager, </a:t>
            </a:r>
            <a:r>
              <a:rPr lang="en-US" dirty="0" err="1" smtClean="0">
                <a:solidFill>
                  <a:srgbClr val="000000"/>
                </a:solidFill>
                <a:latin typeface="Consolas"/>
                <a:ea typeface="Consolas"/>
                <a:cs typeface="Consolas"/>
              </a:rPr>
              <a:t>Sr</a:t>
            </a:r>
            <a:r>
              <a:rPr lang="en-US" dirty="0" smtClean="0">
                <a:solidFill>
                  <a:srgbClr val="000000"/>
                </a:solidFill>
                <a:latin typeface="Consolas"/>
                <a:ea typeface="Consolas"/>
                <a:cs typeface="Consolas"/>
              </a:rPr>
              <a:t>), that at the time of injury,</a:t>
            </a:r>
            <a:r>
              <a:rPr lang="en-US" b="1" dirty="0" smtClean="0">
                <a:solidFill>
                  <a:srgbClr val="FF0000"/>
                </a:solidFill>
                <a:latin typeface="Consolas"/>
                <a:ea typeface="Consolas"/>
                <a:cs typeface="Consolas"/>
              </a:rPr>
              <a:t> sudden downward traction by orbital </a:t>
            </a:r>
            <a:r>
              <a:rPr lang="en-US" b="1" dirty="0" err="1" smtClean="0">
                <a:solidFill>
                  <a:srgbClr val="FF0000"/>
                </a:solidFill>
                <a:latin typeface="Consolas"/>
                <a:ea typeface="Consolas"/>
                <a:cs typeface="Consolas"/>
              </a:rPr>
              <a:t>septae</a:t>
            </a:r>
            <a:r>
              <a:rPr lang="en-US" b="1" dirty="0" smtClean="0">
                <a:solidFill>
                  <a:srgbClr val="FF0000"/>
                </a:solidFill>
                <a:latin typeface="Consolas"/>
                <a:ea typeface="Consolas"/>
                <a:cs typeface="Consolas"/>
              </a:rPr>
              <a:t> on the outer, or orbital layer of the rectus muscle causes a partial avulsion of this layer away from the inner, global layer</a:t>
            </a:r>
            <a:r>
              <a:rPr lang="en-US" dirty="0" smtClean="0">
                <a:solidFill>
                  <a:srgbClr val="000000"/>
                </a:solidFill>
                <a:latin typeface="Consolas"/>
                <a:ea typeface="Consolas"/>
                <a:cs typeface="Consolas"/>
              </a:rPr>
              <a:t> (as per </a:t>
            </a:r>
            <a:r>
              <a:rPr lang="en-US" dirty="0" err="1" smtClean="0">
                <a:solidFill>
                  <a:srgbClr val="000000"/>
                </a:solidFill>
                <a:latin typeface="Consolas"/>
                <a:ea typeface="Consolas"/>
                <a:cs typeface="Consolas"/>
              </a:rPr>
              <a:t>Demer's</a:t>
            </a:r>
            <a:r>
              <a:rPr lang="en-US" dirty="0" smtClean="0">
                <a:solidFill>
                  <a:srgbClr val="000000"/>
                </a:solidFill>
                <a:latin typeface="Consolas"/>
                <a:ea typeface="Consolas"/>
                <a:cs typeface="Consolas"/>
              </a:rPr>
              <a:t> anatomical work</a:t>
            </a:r>
            <a:r>
              <a:rPr lang="en-US" dirty="0" smtClean="0">
                <a:solidFill>
                  <a:srgbClr val="000000"/>
                </a:solidFill>
                <a:latin typeface="Consolas"/>
                <a:ea typeface="Consolas"/>
                <a:cs typeface="Consolas"/>
              </a:rPr>
              <a:t>)....</a:t>
            </a:r>
          </a:p>
          <a:p>
            <a:endParaRPr lang="en-US" dirty="0" smtClean="0">
              <a:solidFill>
                <a:srgbClr val="000000"/>
              </a:solidFill>
              <a:latin typeface="Consolas"/>
              <a:ea typeface="Consolas"/>
              <a:cs typeface="Consolas"/>
            </a:endParaRPr>
          </a:p>
          <a:p>
            <a:r>
              <a:rPr lang="en-US" dirty="0" smtClean="0">
                <a:solidFill>
                  <a:srgbClr val="000000"/>
                </a:solidFill>
                <a:latin typeface="Consolas"/>
                <a:ea typeface="Consolas"/>
                <a:cs typeface="Consolas"/>
              </a:rPr>
              <a:t>John </a:t>
            </a:r>
            <a:r>
              <a:rPr lang="en-US" dirty="0" err="1" smtClean="0">
                <a:solidFill>
                  <a:srgbClr val="000000"/>
                </a:solidFill>
                <a:latin typeface="Consolas"/>
                <a:ea typeface="Consolas"/>
                <a:cs typeface="Consolas"/>
              </a:rPr>
              <a:t>Avalone</a:t>
            </a:r>
            <a:r>
              <a:rPr lang="en-US" dirty="0" smtClean="0">
                <a:solidFill>
                  <a:srgbClr val="000000"/>
                </a:solidFill>
                <a:latin typeface="Consolas"/>
                <a:ea typeface="Consolas"/>
                <a:cs typeface="Consolas"/>
              </a:rPr>
              <a:t> (Wash, DC) had a similar case, which he corrected by detaching the flap. but I usually try to reassemble all the pieces.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Orbital &amp; global layers of the recti</a:t>
            </a:r>
            <a:endParaRPr lang="en-US" dirty="0"/>
          </a:p>
        </p:txBody>
      </p:sp>
      <p:sp>
        <p:nvSpPr>
          <p:cNvPr id="3" name="Content Placeholder 2"/>
          <p:cNvSpPr>
            <a:spLocks noGrp="1"/>
          </p:cNvSpPr>
          <p:nvPr>
            <p:ph idx="1"/>
          </p:nvPr>
        </p:nvSpPr>
        <p:spPr/>
        <p:txBody>
          <a:bodyPr>
            <a:normAutofit/>
          </a:bodyPr>
          <a:lstStyle/>
          <a:p>
            <a:r>
              <a:rPr lang="en-US" dirty="0" smtClean="0"/>
              <a:t>MRI shows orbital and global layers of the recti</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2400" dirty="0" smtClean="0"/>
              <a:t>…&amp; vertical</a:t>
            </a:r>
            <a:r>
              <a:rPr lang="en-US" sz="2400" dirty="0" smtClean="0"/>
              <a:t> </a:t>
            </a:r>
            <a:r>
              <a:rPr lang="en-US" sz="2400" dirty="0" smtClean="0"/>
              <a:t>recti can be seen on </a:t>
            </a:r>
            <a:r>
              <a:rPr lang="en-US" sz="2400" dirty="0" smtClean="0"/>
              <a:t>coronals [but not as well]</a:t>
            </a:r>
          </a:p>
          <a:p>
            <a:endParaRPr lang="en-US" dirty="0"/>
          </a:p>
        </p:txBody>
      </p:sp>
      <p:pic>
        <p:nvPicPr>
          <p:cNvPr id="4" name="Picture 3" descr="axial muscle scan.tiff"/>
          <p:cNvPicPr>
            <a:picLocks noChangeAspect="1"/>
          </p:cNvPicPr>
          <p:nvPr/>
        </p:nvPicPr>
        <p:blipFill>
          <a:blip r:embed="rId2"/>
          <a:stretch>
            <a:fillRect/>
          </a:stretch>
        </p:blipFill>
        <p:spPr>
          <a:xfrm>
            <a:off x="2012950" y="2635250"/>
            <a:ext cx="5118100" cy="26035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emer ir split 2.tiff"/>
          <p:cNvPicPr>
            <a:picLocks noGrp="1" noChangeAspect="1"/>
          </p:cNvPicPr>
          <p:nvPr>
            <p:ph idx="1"/>
          </p:nvPr>
        </p:nvPicPr>
        <p:blipFill>
          <a:blip r:embed="rId2"/>
          <a:srcRect l="-69865" r="-69865"/>
          <a:stretch>
            <a:fillRect/>
          </a:stretch>
        </p:blipFill>
        <p:spPr>
          <a:xfrm>
            <a:off x="-2197100" y="2451101"/>
            <a:ext cx="8229600" cy="4389120"/>
          </a:xfrm>
        </p:spPr>
      </p:pic>
      <p:pic>
        <p:nvPicPr>
          <p:cNvPr id="5" name="Picture 4" descr="demer IR split1.tiff"/>
          <p:cNvPicPr>
            <a:picLocks noChangeAspect="1"/>
          </p:cNvPicPr>
          <p:nvPr/>
        </p:nvPicPr>
        <p:blipFill>
          <a:blip r:embed="rId3"/>
          <a:stretch>
            <a:fillRect/>
          </a:stretch>
        </p:blipFill>
        <p:spPr>
          <a:xfrm>
            <a:off x="0" y="190501"/>
            <a:ext cx="9144000" cy="2260600"/>
          </a:xfrm>
          <a:prstGeom prst="rect">
            <a:avLst/>
          </a:prstGeom>
        </p:spPr>
      </p:pic>
      <p:pic>
        <p:nvPicPr>
          <p:cNvPr id="6" name="Picture 5" descr="demer ir split 3.tiff"/>
          <p:cNvPicPr>
            <a:picLocks noChangeAspect="1"/>
          </p:cNvPicPr>
          <p:nvPr/>
        </p:nvPicPr>
        <p:blipFill>
          <a:blip r:embed="rId4"/>
          <a:stretch>
            <a:fillRect/>
          </a:stretch>
        </p:blipFill>
        <p:spPr>
          <a:xfrm>
            <a:off x="4616067" y="2451101"/>
            <a:ext cx="3651633" cy="438912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Flap tear</a:t>
            </a:r>
            <a:br>
              <a:rPr lang="en-US" dirty="0" smtClean="0"/>
            </a:br>
            <a:r>
              <a:rPr lang="en-US" sz="4000" b="1" i="1" dirty="0" smtClean="0"/>
              <a:t>You can’t find what you don’t look </a:t>
            </a:r>
            <a:r>
              <a:rPr lang="en-US" sz="4000" b="1" i="1" dirty="0" smtClean="0"/>
              <a:t>for</a:t>
            </a:r>
            <a:endParaRPr lang="en-US" b="1" dirty="0"/>
          </a:p>
        </p:txBody>
      </p:sp>
      <p:sp>
        <p:nvSpPr>
          <p:cNvPr id="3" name="Content Placeholder 2"/>
          <p:cNvSpPr>
            <a:spLocks noGrp="1"/>
          </p:cNvSpPr>
          <p:nvPr>
            <p:ph idx="1"/>
          </p:nvPr>
        </p:nvSpPr>
        <p:spPr/>
        <p:txBody>
          <a:bodyPr>
            <a:normAutofit/>
          </a:bodyPr>
          <a:lstStyle/>
          <a:p>
            <a:endParaRPr lang="en-US" i="1" dirty="0" smtClean="0"/>
          </a:p>
          <a:p>
            <a:r>
              <a:rPr lang="en-US" i="1" dirty="0" smtClean="0"/>
              <a:t>‘</a:t>
            </a:r>
            <a:r>
              <a:rPr lang="en-US" i="1" dirty="0" smtClean="0"/>
              <a:t>Since the first case was identified in 1994 </a:t>
            </a:r>
            <a:r>
              <a:rPr lang="en-US" b="1" i="1" dirty="0" smtClean="0">
                <a:solidFill>
                  <a:srgbClr val="FF0000"/>
                </a:solidFill>
              </a:rPr>
              <a:t>every</a:t>
            </a:r>
            <a:r>
              <a:rPr lang="en-US" i="1" dirty="0" smtClean="0"/>
              <a:t> patient presenting to this practice with a preoperative diagnosis of orbital fracture together with limitation of motility toward the direction of the fracture was found to have a flap tear’  </a:t>
            </a:r>
            <a:r>
              <a:rPr lang="en-US" dirty="0" smtClean="0"/>
              <a:t>Ludwig</a:t>
            </a:r>
          </a:p>
          <a:p>
            <a:pPr>
              <a:buNone/>
            </a:pPr>
            <a:endParaRPr lang="en-US" i="1" dirty="0" smtClean="0"/>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Flap tear</a:t>
            </a:r>
            <a:br>
              <a:rPr lang="en-US" dirty="0" smtClean="0"/>
            </a:br>
            <a:r>
              <a:rPr lang="en-US" sz="4000" i="1" dirty="0" smtClean="0"/>
              <a:t>You can’t find what you don’t look </a:t>
            </a:r>
            <a:r>
              <a:rPr lang="en-US" sz="4000" i="1" dirty="0" smtClean="0"/>
              <a:t>for</a:t>
            </a:r>
            <a:endParaRPr lang="en-US" dirty="0"/>
          </a:p>
        </p:txBody>
      </p:sp>
      <p:sp>
        <p:nvSpPr>
          <p:cNvPr id="3" name="Content Placeholder 2"/>
          <p:cNvSpPr>
            <a:spLocks noGrp="1"/>
          </p:cNvSpPr>
          <p:nvPr>
            <p:ph idx="1"/>
          </p:nvPr>
        </p:nvSpPr>
        <p:spPr/>
        <p:txBody>
          <a:bodyPr>
            <a:normAutofit/>
          </a:bodyPr>
          <a:lstStyle/>
          <a:p>
            <a:pPr>
              <a:buNone/>
            </a:pPr>
            <a:r>
              <a:rPr lang="en-US" dirty="0" smtClean="0"/>
              <a:t>We have always attributed B/O# diplopia </a:t>
            </a:r>
            <a:r>
              <a:rPr lang="en-US" dirty="0" smtClean="0"/>
              <a:t>to </a:t>
            </a:r>
            <a:r>
              <a:rPr lang="en-US" b="1" dirty="0" smtClean="0"/>
              <a:t>direct</a:t>
            </a:r>
            <a:r>
              <a:rPr lang="en-US" dirty="0" smtClean="0"/>
              <a:t> fracture- associated muscle damage ± nerve damage as well</a:t>
            </a:r>
          </a:p>
          <a:p>
            <a:pPr>
              <a:buNone/>
            </a:pPr>
            <a:endParaRPr lang="en-US" dirty="0" smtClean="0"/>
          </a:p>
          <a:p>
            <a:pPr>
              <a:buNone/>
            </a:pPr>
            <a:r>
              <a:rPr lang="en-US" b="1" dirty="0" smtClean="0">
                <a:solidFill>
                  <a:srgbClr val="FF0000"/>
                </a:solidFill>
              </a:rPr>
              <a:t>We now know there is a NEW additional mechanism for orbital- trauma –associated diplopia</a:t>
            </a:r>
          </a:p>
          <a:p>
            <a:pPr>
              <a:buNone/>
            </a:pPr>
            <a:r>
              <a:rPr lang="en-US" b="1" dirty="0" smtClean="0">
                <a:solidFill>
                  <a:srgbClr val="FF0000"/>
                </a:solidFill>
              </a:rPr>
              <a:t>How common is this in MY practice?...YOURS?...is it important to know/ </a:t>
            </a:r>
            <a:r>
              <a:rPr lang="en-US" b="1" dirty="0" err="1" smtClean="0">
                <a:solidFill>
                  <a:srgbClr val="FF0000"/>
                </a:solidFill>
              </a:rPr>
              <a:t>recognise</a:t>
            </a:r>
            <a:r>
              <a:rPr lang="en-US" b="1" dirty="0" smtClean="0">
                <a:solidFill>
                  <a:srgbClr val="FF0000"/>
                </a:solidFill>
              </a:rPr>
              <a:t>?</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5788"/>
            <a:ext cx="8229600" cy="1143000"/>
          </a:xfrm>
        </p:spPr>
        <p:txBody>
          <a:bodyPr>
            <a:normAutofit fontScale="90000"/>
          </a:bodyPr>
          <a:lstStyle/>
          <a:p>
            <a:r>
              <a:rPr lang="en-US" dirty="0" smtClean="0"/>
              <a:t>Flap tear</a:t>
            </a:r>
            <a:br>
              <a:rPr lang="en-US" dirty="0" smtClean="0"/>
            </a:br>
            <a:r>
              <a:rPr lang="en-US" sz="4000" i="1" dirty="0" smtClean="0"/>
              <a:t>You can’t find what you don’t look </a:t>
            </a:r>
            <a:r>
              <a:rPr lang="en-US" sz="4000" i="1" dirty="0" smtClean="0"/>
              <a:t>for</a:t>
            </a:r>
            <a:endParaRPr lang="en-US" dirty="0"/>
          </a:p>
        </p:txBody>
      </p:sp>
      <p:sp>
        <p:nvSpPr>
          <p:cNvPr id="3" name="Content Placeholder 2"/>
          <p:cNvSpPr>
            <a:spLocks noGrp="1"/>
          </p:cNvSpPr>
          <p:nvPr>
            <p:ph idx="1"/>
          </p:nvPr>
        </p:nvSpPr>
        <p:spPr>
          <a:xfrm>
            <a:off x="457200" y="1579880"/>
            <a:ext cx="8229600" cy="4389120"/>
          </a:xfrm>
        </p:spPr>
        <p:txBody>
          <a:bodyPr>
            <a:normAutofit fontScale="92500" lnSpcReduction="20000"/>
          </a:bodyPr>
          <a:lstStyle/>
          <a:p>
            <a:pPr>
              <a:buNone/>
            </a:pPr>
            <a:r>
              <a:rPr lang="en-US" b="1" dirty="0" smtClean="0">
                <a:solidFill>
                  <a:srgbClr val="FF0000"/>
                </a:solidFill>
              </a:rPr>
              <a:t>How common is this? ..does this only happen in SE USA?  ...is it important to know/ </a:t>
            </a:r>
            <a:r>
              <a:rPr lang="en-US" b="1" dirty="0" err="1" smtClean="0">
                <a:solidFill>
                  <a:srgbClr val="FF0000"/>
                </a:solidFill>
              </a:rPr>
              <a:t>recognise</a:t>
            </a:r>
            <a:r>
              <a:rPr lang="en-US" b="1" dirty="0" smtClean="0">
                <a:solidFill>
                  <a:srgbClr val="FF0000"/>
                </a:solidFill>
              </a:rPr>
              <a:t>?</a:t>
            </a:r>
          </a:p>
          <a:p>
            <a:pPr>
              <a:buNone/>
            </a:pPr>
            <a:endParaRPr lang="en-US" dirty="0" smtClean="0"/>
          </a:p>
          <a:p>
            <a:r>
              <a:rPr lang="en-US" dirty="0" smtClean="0"/>
              <a:t>Often the response to a </a:t>
            </a:r>
            <a:r>
              <a:rPr lang="en-US" dirty="0" err="1" smtClean="0"/>
              <a:t>downgaze</a:t>
            </a:r>
            <a:r>
              <a:rPr lang="en-US" dirty="0" smtClean="0"/>
              <a:t> deficit on the side of the </a:t>
            </a:r>
            <a:r>
              <a:rPr lang="en-US" dirty="0" smtClean="0"/>
              <a:t>#</a:t>
            </a:r>
            <a:r>
              <a:rPr lang="en-US" dirty="0" smtClean="0"/>
              <a:t> is </a:t>
            </a:r>
            <a:r>
              <a:rPr lang="en-US" dirty="0" err="1" smtClean="0"/>
              <a:t>contralateral</a:t>
            </a:r>
            <a:r>
              <a:rPr lang="en-US" dirty="0" smtClean="0"/>
              <a:t> IR Faden [or similar]….&amp; this is more attractive than a difficult flap tear dissection and unfamiliar surgery</a:t>
            </a:r>
          </a:p>
          <a:p>
            <a:endParaRPr lang="en-US" dirty="0" smtClean="0"/>
          </a:p>
          <a:p>
            <a:r>
              <a:rPr lang="en-US" dirty="0" smtClean="0"/>
              <a:t>We need to prospectively re</a:t>
            </a:r>
            <a:r>
              <a:rPr lang="en-US" dirty="0" smtClean="0"/>
              <a:t>-write the strabismus of B/O# looking  for flap tear in </a:t>
            </a:r>
            <a:r>
              <a:rPr lang="en-US" b="1" dirty="0" smtClean="0"/>
              <a:t>every</a:t>
            </a:r>
            <a:r>
              <a:rPr lang="en-US" dirty="0" smtClean="0"/>
              <a:t> pt coming to strabismus </a:t>
            </a:r>
            <a:r>
              <a:rPr lang="en-US" dirty="0" smtClean="0"/>
              <a:t>surgery</a:t>
            </a:r>
            <a:endParaRPr lang="en-US" b="1" i="1" dirty="0" smtClean="0"/>
          </a:p>
          <a:p>
            <a:pPr>
              <a:buNone/>
            </a:pPr>
            <a:r>
              <a:rPr lang="en-US" dirty="0" smtClean="0"/>
              <a:t> </a:t>
            </a:r>
          </a:p>
          <a:p>
            <a:pPr>
              <a:buNone/>
            </a:pPr>
            <a:r>
              <a:rPr lang="en-US" dirty="0" smtClean="0"/>
              <a:t>Work in progress</a:t>
            </a: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smtClean="0"/>
              <a:t>Diplopia after sinus </a:t>
            </a:r>
            <a:r>
              <a:rPr lang="en-US" dirty="0" smtClean="0"/>
              <a:t>surgery</a:t>
            </a:r>
            <a:endParaRPr lang="he-IL" dirty="0"/>
          </a:p>
        </p:txBody>
      </p:sp>
      <p:sp>
        <p:nvSpPr>
          <p:cNvPr id="3" name="מציין מיקום תוכן 2"/>
          <p:cNvSpPr>
            <a:spLocks noGrp="1"/>
          </p:cNvSpPr>
          <p:nvPr>
            <p:ph idx="1"/>
          </p:nvPr>
        </p:nvSpPr>
        <p:spPr/>
        <p:txBody>
          <a:bodyPr>
            <a:normAutofit/>
          </a:bodyPr>
          <a:lstStyle/>
          <a:p>
            <a:r>
              <a:rPr lang="en-AU" dirty="0" smtClean="0"/>
              <a:t>79 y o lady</a:t>
            </a:r>
          </a:p>
          <a:p>
            <a:r>
              <a:rPr lang="en-AU" dirty="0" smtClean="0"/>
              <a:t>Post </a:t>
            </a:r>
            <a:r>
              <a:rPr lang="en-AU" dirty="0"/>
              <a:t>sinus surgery </a:t>
            </a:r>
            <a:r>
              <a:rPr lang="en-AU" dirty="0" smtClean="0"/>
              <a:t>diplopia (worse </a:t>
            </a:r>
            <a:r>
              <a:rPr lang="en-AU" dirty="0"/>
              <a:t>in </a:t>
            </a:r>
            <a:r>
              <a:rPr lang="en-AU" dirty="0" smtClean="0"/>
              <a:t>R Gaze, </a:t>
            </a:r>
            <a:r>
              <a:rPr lang="en-AU" dirty="0"/>
              <a:t>lately </a:t>
            </a:r>
            <a:r>
              <a:rPr lang="en-AU" dirty="0" smtClean="0"/>
              <a:t>affecting primary), shuts one eye when reading.</a:t>
            </a:r>
            <a:endParaRPr lang="en-US" dirty="0" smtClean="0"/>
          </a:p>
          <a:p>
            <a:r>
              <a:rPr lang="en-AU" dirty="0" smtClean="0"/>
              <a:t>Press-on prism – </a:t>
            </a:r>
            <a:r>
              <a:rPr lang="en-AU" dirty="0"/>
              <a:t>did not </a:t>
            </a:r>
            <a:r>
              <a:rPr lang="en-AU" dirty="0" smtClean="0"/>
              <a:t>help.</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83539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3614"/>
            <a:ext cx="7772400" cy="1470025"/>
          </a:xfrm>
        </p:spPr>
        <p:txBody>
          <a:bodyPr>
            <a:normAutofit fontScale="90000"/>
          </a:bodyPr>
          <a:lstStyle/>
          <a:p>
            <a:r>
              <a:rPr lang="en-AU" sz="3111" dirty="0" smtClean="0"/>
              <a:t/>
            </a:r>
            <a:br>
              <a:rPr lang="en-AU" sz="3111" dirty="0" smtClean="0"/>
            </a:br>
            <a:r>
              <a:rPr lang="en-AU" sz="3111" dirty="0" smtClean="0"/>
              <a:t>X(T) = 18 </a:t>
            </a:r>
            <a:r>
              <a:rPr lang="en-US" sz="3111" dirty="0" err="1" smtClean="0"/>
              <a:t>Δ</a:t>
            </a:r>
            <a:r>
              <a:rPr lang="en-AU" sz="3111" dirty="0" smtClean="0"/>
              <a:t>,  </a:t>
            </a:r>
            <a:r>
              <a:rPr lang="en-US" sz="3111" dirty="0" smtClean="0"/>
              <a:t>L gaze 4Δ, R gaze 30Δ</a:t>
            </a:r>
            <a:br>
              <a:rPr lang="en-US" sz="3111" dirty="0" smtClean="0"/>
            </a:br>
            <a:r>
              <a:rPr lang="en-AU" sz="3111" dirty="0" smtClean="0"/>
              <a:t> X’=25 </a:t>
            </a:r>
            <a:r>
              <a:rPr lang="en-US" sz="3111" dirty="0" err="1" smtClean="0"/>
              <a:t>Δ</a:t>
            </a:r>
            <a:r>
              <a:rPr lang="en-US" sz="3111" dirty="0" smtClean="0"/>
              <a:t/>
            </a:r>
            <a:br>
              <a:rPr lang="en-US" sz="3111" dirty="0" smtClean="0"/>
            </a:br>
            <a:r>
              <a:rPr lang="en-US" sz="3111" dirty="0" smtClean="0"/>
              <a:t>LH 4Δ, greater on R </a:t>
            </a:r>
            <a:r>
              <a:rPr lang="en-US" sz="3111" dirty="0" smtClean="0"/>
              <a:t>gaze</a:t>
            </a:r>
            <a:endParaRPr lang="en-AU" dirty="0"/>
          </a:p>
        </p:txBody>
      </p:sp>
      <p:sp>
        <p:nvSpPr>
          <p:cNvPr id="3" name="Subtitle 2"/>
          <p:cNvSpPr>
            <a:spLocks noGrp="1"/>
          </p:cNvSpPr>
          <p:nvPr>
            <p:ph type="subTitle" idx="1"/>
          </p:nvPr>
        </p:nvSpPr>
        <p:spPr/>
        <p:txBody>
          <a:bodyPr/>
          <a:lstStyle/>
          <a:p>
            <a:endParaRPr lang="en-AU"/>
          </a:p>
        </p:txBody>
      </p:sp>
      <p:pic>
        <p:nvPicPr>
          <p:cNvPr id="16386" name="Picture 2" descr="C:\Users\Orly Halachmi\Dropbox\Orly\Articles helped - Kowal\Aluminai\L.Cleary.JPG"/>
          <p:cNvPicPr>
            <a:picLocks noChangeAspect="1" noChangeArrowheads="1"/>
          </p:cNvPicPr>
          <p:nvPr/>
        </p:nvPicPr>
        <p:blipFill>
          <a:blip r:embed="rId2" cstate="email">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bwMode="auto">
          <a:xfrm>
            <a:off x="1316599" y="1484784"/>
            <a:ext cx="7104790" cy="5328592"/>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7" name="TextBox 6"/>
          <p:cNvSpPr txBox="1"/>
          <p:nvPr/>
        </p:nvSpPr>
        <p:spPr>
          <a:xfrm>
            <a:off x="-12510" y="2204864"/>
            <a:ext cx="2352262" cy="646331"/>
          </a:xfrm>
          <a:prstGeom prst="rect">
            <a:avLst/>
          </a:prstGeom>
          <a:noFill/>
        </p:spPr>
        <p:txBody>
          <a:bodyPr wrap="square" rtlCol="1">
            <a:spAutoFit/>
          </a:bodyPr>
          <a:lstStyle/>
          <a:p>
            <a:r>
              <a:rPr lang="en-AU" dirty="0" smtClean="0"/>
              <a:t>   </a:t>
            </a:r>
          </a:p>
          <a:p>
            <a:r>
              <a:rPr lang="en-AU" dirty="0" smtClean="0">
                <a:cs typeface="+mj-cs"/>
              </a:rPr>
              <a:t>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07393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288"/>
            <a:ext cx="8229600" cy="1143000"/>
          </a:xfrm>
        </p:spPr>
        <p:txBody>
          <a:bodyPr/>
          <a:lstStyle/>
          <a:p>
            <a:r>
              <a:rPr lang="en-AU" dirty="0" smtClean="0"/>
              <a:t>Right </a:t>
            </a:r>
            <a:r>
              <a:rPr lang="en-AU" dirty="0" smtClean="0"/>
              <a:t>Gaze   XT 30</a:t>
            </a:r>
            <a:endParaRPr lang="en-AU" dirty="0"/>
          </a:p>
        </p:txBody>
      </p:sp>
      <p:sp>
        <p:nvSpPr>
          <p:cNvPr id="3" name="Content Placeholder 2"/>
          <p:cNvSpPr>
            <a:spLocks noGrp="1"/>
          </p:cNvSpPr>
          <p:nvPr>
            <p:ph idx="1"/>
          </p:nvPr>
        </p:nvSpPr>
        <p:spPr/>
        <p:txBody>
          <a:bodyPr/>
          <a:lstStyle/>
          <a:p>
            <a:endParaRPr lang="en-AU" dirty="0"/>
          </a:p>
        </p:txBody>
      </p:sp>
      <p:pic>
        <p:nvPicPr>
          <p:cNvPr id="14338" name="Picture 2" descr="C:\Users\Orly Halachmi\Dropbox\Orly\Articles helped - Kowal\Aluminai\L.Cleary (1).JPG"/>
          <p:cNvPicPr>
            <a:picLocks noChangeAspect="1" noChangeArrowheads="1"/>
          </p:cNvPicPr>
          <p:nvPr/>
        </p:nvPicPr>
        <p:blipFill>
          <a:blip r:embed="rId2" cstate="email">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209088" y="1268759"/>
            <a:ext cx="7165551" cy="5374163"/>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TextBox 4"/>
          <p:cNvSpPr txBox="1"/>
          <p:nvPr/>
        </p:nvSpPr>
        <p:spPr>
          <a:xfrm>
            <a:off x="467544" y="2623389"/>
            <a:ext cx="1008112" cy="646331"/>
          </a:xfrm>
          <a:prstGeom prst="rect">
            <a:avLst/>
          </a:prstGeom>
          <a:noFill/>
        </p:spPr>
        <p:txBody>
          <a:bodyPr wrap="square" rtlCol="1">
            <a:spAutoFit/>
          </a:bodyPr>
          <a:lstStyle/>
          <a:p>
            <a:endParaRPr lang="en-AU" dirty="0" smtClean="0">
              <a:cs typeface="+mj-cs"/>
            </a:endParaRPr>
          </a:p>
          <a:p>
            <a:endParaRPr lang="he-IL" dirty="0">
              <a:cs typeface="+mj-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77756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088"/>
            <a:ext cx="8229600" cy="1143000"/>
          </a:xfrm>
        </p:spPr>
        <p:txBody>
          <a:bodyPr/>
          <a:lstStyle/>
          <a:p>
            <a:r>
              <a:rPr lang="en-AU" dirty="0" smtClean="0"/>
              <a:t>Up right</a:t>
            </a:r>
            <a:endParaRPr lang="en-AU" dirty="0"/>
          </a:p>
        </p:txBody>
      </p:sp>
      <p:sp>
        <p:nvSpPr>
          <p:cNvPr id="3" name="Content Placeholder 2"/>
          <p:cNvSpPr>
            <a:spLocks noGrp="1"/>
          </p:cNvSpPr>
          <p:nvPr>
            <p:ph idx="1"/>
          </p:nvPr>
        </p:nvSpPr>
        <p:spPr/>
        <p:txBody>
          <a:bodyPr/>
          <a:lstStyle/>
          <a:p>
            <a:endParaRPr lang="en-AU" dirty="0"/>
          </a:p>
        </p:txBody>
      </p:sp>
      <p:pic>
        <p:nvPicPr>
          <p:cNvPr id="15362" name="Picture 2" descr="C:\Users\Orly Halachmi\Dropbox\Orly\Articles helped - Kowal\Aluminai\L.Cleary (2).JPG"/>
          <p:cNvPicPr>
            <a:picLocks noChangeAspect="1" noChangeArrowheads="1"/>
          </p:cNvPicPr>
          <p:nvPr/>
        </p:nvPicPr>
        <p:blipFill>
          <a:blip r:embed="rId3" cstate="email">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938200" y="1268760"/>
            <a:ext cx="7338080" cy="550356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TextBox 4"/>
          <p:cNvSpPr txBox="1"/>
          <p:nvPr/>
        </p:nvSpPr>
        <p:spPr>
          <a:xfrm>
            <a:off x="323528" y="2924944"/>
            <a:ext cx="1008112" cy="646331"/>
          </a:xfrm>
          <a:prstGeom prst="rect">
            <a:avLst/>
          </a:prstGeom>
          <a:noFill/>
        </p:spPr>
        <p:txBody>
          <a:bodyPr wrap="square" rtlCol="1">
            <a:spAutoFit/>
          </a:bodyPr>
          <a:lstStyle/>
          <a:p>
            <a:endParaRPr lang="en-US" dirty="0" smtClean="0">
              <a:cs typeface="+mj-cs"/>
            </a:endParaRPr>
          </a:p>
          <a:p>
            <a:endParaRPr lang="he-IL" dirty="0">
              <a:cs typeface="+mj-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23111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 in strabismus</a:t>
            </a:r>
            <a:endParaRPr lang="en-US" dirty="0"/>
          </a:p>
        </p:txBody>
      </p:sp>
      <p:sp>
        <p:nvSpPr>
          <p:cNvPr id="3" name="Content Placeholder 2"/>
          <p:cNvSpPr>
            <a:spLocks noGrp="1"/>
          </p:cNvSpPr>
          <p:nvPr>
            <p:ph idx="1"/>
          </p:nvPr>
        </p:nvSpPr>
        <p:spPr/>
        <p:txBody>
          <a:bodyPr>
            <a:normAutofit fontScale="92500" lnSpcReduction="10000"/>
          </a:bodyPr>
          <a:lstStyle/>
          <a:p>
            <a:r>
              <a:rPr lang="en-US" sz="4000" dirty="0" smtClean="0"/>
              <a:t>Damaged muscle after FESS</a:t>
            </a:r>
          </a:p>
          <a:p>
            <a:r>
              <a:rPr lang="en-US" sz="4000" dirty="0" smtClean="0"/>
              <a:t>Direct trauma to rectus muscle</a:t>
            </a:r>
          </a:p>
          <a:p>
            <a:r>
              <a:rPr lang="en-US" sz="4000" dirty="0" smtClean="0"/>
              <a:t>Flap tear</a:t>
            </a:r>
            <a:endParaRPr lang="en-US" sz="4000" dirty="0" smtClean="0"/>
          </a:p>
          <a:p>
            <a:r>
              <a:rPr lang="en-US" sz="4000" dirty="0" smtClean="0"/>
              <a:t>Blowout</a:t>
            </a:r>
          </a:p>
          <a:p>
            <a:pPr>
              <a:buNone/>
            </a:pPr>
            <a:r>
              <a:rPr lang="en-US" sz="4000" u="sng" dirty="0" smtClean="0"/>
              <a:t>2 seminal authors</a:t>
            </a:r>
          </a:p>
          <a:p>
            <a:r>
              <a:rPr lang="en-US" sz="4000" dirty="0" smtClean="0"/>
              <a:t>Tony Murray</a:t>
            </a:r>
          </a:p>
          <a:p>
            <a:r>
              <a:rPr lang="en-US" sz="4000" dirty="0" smtClean="0"/>
              <a:t>Irene Ludwig</a:t>
            </a:r>
            <a:endParaRPr lang="en-US" sz="4000"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LMR tethered @ its midpoint to the lamina </a:t>
            </a:r>
            <a:r>
              <a:rPr lang="en-AU" dirty="0" err="1" smtClean="0"/>
              <a:t>papyracea</a:t>
            </a:r>
            <a:endParaRPr lang="en-AU" dirty="0"/>
          </a:p>
        </p:txBody>
      </p:sp>
      <p:sp>
        <p:nvSpPr>
          <p:cNvPr id="3" name="Content Placeholder 2"/>
          <p:cNvSpPr>
            <a:spLocks noGrp="1"/>
          </p:cNvSpPr>
          <p:nvPr>
            <p:ph idx="1"/>
          </p:nvPr>
        </p:nvSpPr>
        <p:spPr>
          <a:xfrm>
            <a:off x="457200" y="1752600"/>
            <a:ext cx="8229600" cy="4525963"/>
          </a:xfrm>
        </p:spPr>
        <p:txBody>
          <a:bodyPr/>
          <a:lstStyle/>
          <a:p>
            <a:endParaRPr lang="en-AU" dirty="0"/>
          </a:p>
        </p:txBody>
      </p:sp>
      <p:pic>
        <p:nvPicPr>
          <p:cNvPr id="9218" name="Picture 2" descr="C:\Users\Orly Halachmi\Dropbox\Orly\Articles helped - Kowal\Aluminai\cleary2.0001.jp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547813" y="1847088"/>
            <a:ext cx="6048375" cy="6048375"/>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32578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395536" y="5949280"/>
            <a:ext cx="8291264" cy="824955"/>
          </a:xfrm>
        </p:spPr>
        <p:txBody>
          <a:bodyPr>
            <a:normAutofit fontScale="92500" lnSpcReduction="20000"/>
          </a:bodyPr>
          <a:lstStyle/>
          <a:p>
            <a:r>
              <a:rPr lang="en-AU" sz="3000" dirty="0"/>
              <a:t>No intervening fat between LMR and orbital wall, nor between L SO and </a:t>
            </a:r>
            <a:r>
              <a:rPr lang="en-AU" sz="3000" dirty="0" smtClean="0"/>
              <a:t>MR</a:t>
            </a:r>
          </a:p>
          <a:p>
            <a:endParaRPr lang="en-AU" dirty="0"/>
          </a:p>
        </p:txBody>
      </p:sp>
      <p:pic>
        <p:nvPicPr>
          <p:cNvPr id="7171" name="Picture 3" descr="C:\Users\Orly Halachmi\Dropbox\Orly\Articles helped - Kowal\Aluminai\cleary coronal T1; 3.0001.jpg"/>
          <p:cNvPicPr>
            <a:picLocks noChangeAspect="1" noChangeArrowheads="1"/>
          </p:cNvPicPr>
          <p:nvPr/>
        </p:nvPicPr>
        <p:blipFill>
          <a:blip r:embed="rId2" cstate="email">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67544" y="980728"/>
            <a:ext cx="8050381" cy="4896544"/>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952360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313184" y="5988421"/>
            <a:ext cx="8363272" cy="752947"/>
          </a:xfrm>
        </p:spPr>
        <p:txBody>
          <a:bodyPr>
            <a:normAutofit/>
          </a:bodyPr>
          <a:lstStyle/>
          <a:p>
            <a:r>
              <a:rPr lang="en-AU" dirty="0"/>
              <a:t>Abnormal morphology of</a:t>
            </a:r>
            <a:r>
              <a:rPr lang="en-AU" dirty="0" smtClean="0"/>
              <a:t>  </a:t>
            </a:r>
            <a:r>
              <a:rPr lang="en-AU" dirty="0"/>
              <a:t>LSO</a:t>
            </a:r>
            <a:r>
              <a:rPr lang="en-AU" dirty="0" smtClean="0"/>
              <a:t> &amp; LMR</a:t>
            </a:r>
          </a:p>
          <a:p>
            <a:endParaRPr lang="en-AU" dirty="0"/>
          </a:p>
        </p:txBody>
      </p:sp>
      <p:pic>
        <p:nvPicPr>
          <p:cNvPr id="6146" name="Picture 2" descr="C:\Users\Orly Halachmi\Dropbox\Orly\Articles helped - Kowal\Aluminai\cleary coronal T1; 2.0001.jpg"/>
          <p:cNvPicPr>
            <a:picLocks noChangeAspect="1" noChangeArrowheads="1"/>
          </p:cNvPicPr>
          <p:nvPr/>
        </p:nvPicPr>
        <p:blipFill>
          <a:blip r:embed="rId2" cstate="email">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58416" y="704088"/>
            <a:ext cx="8028384" cy="4883165"/>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95236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5212"/>
            <a:ext cx="8229600" cy="1143000"/>
          </a:xfrm>
        </p:spPr>
        <p:txBody>
          <a:bodyPr/>
          <a:lstStyle/>
          <a:p>
            <a:endParaRPr lang="en-AU"/>
          </a:p>
        </p:txBody>
      </p:sp>
      <p:sp>
        <p:nvSpPr>
          <p:cNvPr id="3" name="Content Placeholder 2"/>
          <p:cNvSpPr>
            <a:spLocks noGrp="1"/>
          </p:cNvSpPr>
          <p:nvPr>
            <p:ph idx="1"/>
          </p:nvPr>
        </p:nvSpPr>
        <p:spPr>
          <a:xfrm>
            <a:off x="467544" y="5877272"/>
            <a:ext cx="8219256" cy="792088"/>
          </a:xfrm>
        </p:spPr>
        <p:txBody>
          <a:bodyPr>
            <a:normAutofit/>
          </a:bodyPr>
          <a:lstStyle/>
          <a:p>
            <a:r>
              <a:rPr lang="en-AU" sz="2600" dirty="0" smtClean="0"/>
              <a:t>The MR tethered to the lamina </a:t>
            </a:r>
            <a:r>
              <a:rPr lang="en-AU" sz="2600" dirty="0" err="1" smtClean="0"/>
              <a:t>papyracea</a:t>
            </a:r>
            <a:r>
              <a:rPr lang="en-AU" sz="2600" dirty="0" smtClean="0"/>
              <a:t>. </a:t>
            </a:r>
            <a:endParaRPr lang="en-AU" sz="2600" dirty="0"/>
          </a:p>
        </p:txBody>
      </p:sp>
      <p:pic>
        <p:nvPicPr>
          <p:cNvPr id="8194" name="Picture 2" descr="C:\Users\Orly Halachmi\Dropbox\Orly\Articles helped - Kowal\Aluminai\cleary coronal T1; 4.0001.jpg"/>
          <p:cNvPicPr>
            <a:picLocks noChangeAspect="1" noChangeArrowheads="1"/>
          </p:cNvPicPr>
          <p:nvPr/>
        </p:nvPicPr>
        <p:blipFill>
          <a:blip r:embed="rId2" cstate="email">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95536" y="764704"/>
            <a:ext cx="8208912" cy="4992969"/>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95236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pic>
        <p:nvPicPr>
          <p:cNvPr id="1026" name="Picture 2" descr="C:\Users\Orly Halachmi\Dropbox\Orly\Articles helped - Kowal\Aluminai\ckeary3.0001.jp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547813" y="404813"/>
            <a:ext cx="6048375" cy="6048375"/>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814259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Plan 1</a:t>
            </a:r>
            <a:endParaRPr lang="he-IL" dirty="0"/>
          </a:p>
        </p:txBody>
      </p:sp>
      <p:sp>
        <p:nvSpPr>
          <p:cNvPr id="3" name="מציין מיקום תוכן 2"/>
          <p:cNvSpPr>
            <a:spLocks noGrp="1"/>
          </p:cNvSpPr>
          <p:nvPr>
            <p:ph idx="1"/>
          </p:nvPr>
        </p:nvSpPr>
        <p:spPr/>
        <p:txBody>
          <a:bodyPr>
            <a:normAutofit/>
          </a:bodyPr>
          <a:lstStyle/>
          <a:p>
            <a:pPr marL="514350" indent="-514350">
              <a:buNone/>
            </a:pPr>
            <a:r>
              <a:rPr lang="en-AU" dirty="0" smtClean="0"/>
              <a:t>MR freed up and some orbital fat placed between muscle and repaired wall defect:   no change</a:t>
            </a:r>
          </a:p>
          <a:p>
            <a:pPr marL="514350" indent="-514350">
              <a:buNone/>
            </a:pPr>
            <a:endParaRPr lang="en-US"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379742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Plan  2</a:t>
            </a:r>
            <a:endParaRPr lang="he-IL" dirty="0"/>
          </a:p>
        </p:txBody>
      </p:sp>
      <p:sp>
        <p:nvSpPr>
          <p:cNvPr id="3" name="מציין מיקום תוכן 2"/>
          <p:cNvSpPr>
            <a:spLocks noGrp="1"/>
          </p:cNvSpPr>
          <p:nvPr>
            <p:ph idx="1"/>
          </p:nvPr>
        </p:nvSpPr>
        <p:spPr/>
        <p:txBody>
          <a:bodyPr>
            <a:normAutofit/>
          </a:bodyPr>
          <a:lstStyle/>
          <a:p>
            <a:r>
              <a:rPr lang="en-AU" dirty="0" smtClean="0"/>
              <a:t>LIO weakening procedure.</a:t>
            </a:r>
            <a:endParaRPr lang="en-US" dirty="0"/>
          </a:p>
          <a:p>
            <a:r>
              <a:rPr lang="en-AU" dirty="0" smtClean="0"/>
              <a:t>LMR resection</a:t>
            </a:r>
          </a:p>
          <a:p>
            <a:r>
              <a:rPr lang="en-AU" dirty="0" smtClean="0"/>
              <a:t>To improve </a:t>
            </a:r>
            <a:r>
              <a:rPr lang="en-US" dirty="0" smtClean="0"/>
              <a:t>R gaze </a:t>
            </a:r>
            <a:r>
              <a:rPr lang="en-US" dirty="0" err="1" smtClean="0"/>
              <a:t>comitance</a:t>
            </a:r>
            <a:r>
              <a:rPr lang="en-US" dirty="0" smtClean="0"/>
              <a:t>, RLR Recess</a:t>
            </a:r>
          </a:p>
          <a:p>
            <a:r>
              <a:rPr lang="en-AU" dirty="0" smtClean="0"/>
              <a:t>If </a:t>
            </a:r>
            <a:r>
              <a:rPr lang="en-AU" dirty="0"/>
              <a:t>LLR </a:t>
            </a:r>
            <a:r>
              <a:rPr lang="en-AU" dirty="0" smtClean="0"/>
              <a:t>tight </a:t>
            </a:r>
            <a:r>
              <a:rPr lang="en-AU" dirty="0" smtClean="0">
                <a:sym typeface="Wingdings" pitchFamily="2" charset="2"/>
              </a:rPr>
              <a:t></a:t>
            </a:r>
            <a:r>
              <a:rPr lang="en-AU" dirty="0" smtClean="0"/>
              <a:t> LLR recession. </a:t>
            </a:r>
          </a:p>
          <a:p>
            <a:pPr marL="0" indent="0">
              <a:buFontTx/>
              <a:buChar char="•"/>
            </a:pPr>
            <a:r>
              <a:rPr lang="en-AU" dirty="0" smtClean="0"/>
              <a:t>  Since this will make </a:t>
            </a:r>
            <a:r>
              <a:rPr lang="en-AU" dirty="0"/>
              <a:t>her ET in </a:t>
            </a:r>
            <a:r>
              <a:rPr lang="en-AU" dirty="0" smtClean="0"/>
              <a:t>L gaze , she needs RMR recess as well</a:t>
            </a:r>
          </a:p>
          <a:p>
            <a:pPr marL="0" indent="0">
              <a:buNone/>
            </a:pPr>
            <a:endParaRPr lang="en-US" dirty="0" smtClean="0"/>
          </a:p>
          <a:p>
            <a:pPr marL="0" indent="0">
              <a:buNone/>
            </a:pP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458536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?Complete </a:t>
            </a:r>
            <a:r>
              <a:rPr lang="en-US" dirty="0" err="1" smtClean="0"/>
              <a:t>transection</a:t>
            </a:r>
            <a:r>
              <a:rPr lang="en-US" dirty="0" smtClean="0"/>
              <a:t> : be quick</a:t>
            </a:r>
            <a:br>
              <a:rPr lang="en-US" dirty="0" smtClean="0"/>
            </a:br>
            <a:r>
              <a:rPr lang="en-US" sz="3556" i="1" dirty="0" smtClean="0"/>
              <a:t>from Demer  </a:t>
            </a:r>
            <a:endParaRPr lang="en-US" sz="3556" i="1" dirty="0"/>
          </a:p>
        </p:txBody>
      </p:sp>
      <p:sp>
        <p:nvSpPr>
          <p:cNvPr id="3" name="Content Placeholder 2"/>
          <p:cNvSpPr>
            <a:spLocks noGrp="1"/>
          </p:cNvSpPr>
          <p:nvPr>
            <p:ph idx="1"/>
          </p:nvPr>
        </p:nvSpPr>
        <p:spPr/>
        <p:txBody>
          <a:bodyPr>
            <a:normAutofit lnSpcReduction="10000"/>
          </a:bodyPr>
          <a:lstStyle/>
          <a:p>
            <a:pPr>
              <a:buNone/>
            </a:pPr>
            <a:r>
              <a:rPr lang="en-US" dirty="0" smtClean="0">
                <a:solidFill>
                  <a:srgbClr val="000000"/>
                </a:solidFill>
                <a:latin typeface="Consolas"/>
                <a:ea typeface="Consolas"/>
                <a:cs typeface="Consolas"/>
              </a:rPr>
              <a:t>Get </a:t>
            </a:r>
            <a:r>
              <a:rPr lang="en-US" dirty="0" smtClean="0">
                <a:solidFill>
                  <a:srgbClr val="000000"/>
                </a:solidFill>
                <a:latin typeface="Consolas"/>
                <a:ea typeface="Consolas"/>
                <a:cs typeface="Consolas"/>
              </a:rPr>
              <a:t>multi-positional </a:t>
            </a:r>
            <a:r>
              <a:rPr lang="en-US" dirty="0" smtClean="0">
                <a:solidFill>
                  <a:srgbClr val="000000"/>
                </a:solidFill>
                <a:latin typeface="Consolas"/>
                <a:ea typeface="Consolas"/>
                <a:cs typeface="Consolas"/>
              </a:rPr>
              <a:t>MRI/ CT </a:t>
            </a:r>
            <a:r>
              <a:rPr lang="en-US" dirty="0" smtClean="0">
                <a:solidFill>
                  <a:srgbClr val="000000"/>
                </a:solidFill>
                <a:latin typeface="Consolas"/>
                <a:ea typeface="Consolas"/>
                <a:cs typeface="Consolas"/>
              </a:rPr>
              <a:t>early on.  If the posterior muscle is contractile and re-</a:t>
            </a:r>
            <a:r>
              <a:rPr lang="en-US" dirty="0" err="1" smtClean="0">
                <a:solidFill>
                  <a:srgbClr val="000000"/>
                </a:solidFill>
                <a:latin typeface="Consolas"/>
                <a:ea typeface="Consolas"/>
                <a:cs typeface="Consolas"/>
              </a:rPr>
              <a:t>anastamosis</a:t>
            </a:r>
            <a:r>
              <a:rPr lang="en-US" dirty="0" smtClean="0">
                <a:solidFill>
                  <a:srgbClr val="000000"/>
                </a:solidFill>
                <a:latin typeface="Consolas"/>
                <a:ea typeface="Consolas"/>
                <a:cs typeface="Consolas"/>
              </a:rPr>
              <a:t> seems feasible, do the surgery early. </a:t>
            </a:r>
          </a:p>
          <a:p>
            <a:pPr>
              <a:buNone/>
            </a:pPr>
            <a:r>
              <a:rPr lang="en-US" dirty="0" smtClean="0">
                <a:solidFill>
                  <a:srgbClr val="000000"/>
                </a:solidFill>
                <a:latin typeface="Consolas"/>
                <a:ea typeface="Consolas"/>
                <a:cs typeface="Consolas"/>
              </a:rPr>
              <a:t>If muscle is in continuity but not contracting, wait for likely </a:t>
            </a:r>
            <a:r>
              <a:rPr lang="en-US" dirty="0" smtClean="0">
                <a:solidFill>
                  <a:srgbClr val="000000"/>
                </a:solidFill>
                <a:latin typeface="Consolas"/>
                <a:ea typeface="Consolas"/>
                <a:cs typeface="Consolas"/>
              </a:rPr>
              <a:t>recovery </a:t>
            </a:r>
            <a:r>
              <a:rPr lang="en-US" dirty="0" smtClean="0">
                <a:solidFill>
                  <a:srgbClr val="FF0000"/>
                </a:solidFill>
                <a:latin typeface="Consolas"/>
                <a:ea typeface="Consolas"/>
                <a:cs typeface="Consolas"/>
              </a:rPr>
              <a:t>[beware – review frequently lest the radiology be misleading]  </a:t>
            </a:r>
            <a:endParaRPr lang="en-US" dirty="0" smtClean="0">
              <a:solidFill>
                <a:srgbClr val="FF0000"/>
              </a:solidFill>
              <a:latin typeface="Consolas"/>
              <a:ea typeface="Consolas"/>
              <a:cs typeface="Consolas"/>
            </a:endParaRPr>
          </a:p>
          <a:p>
            <a:pPr>
              <a:buNone/>
            </a:pPr>
            <a:r>
              <a:rPr lang="en-US" dirty="0" smtClean="0">
                <a:solidFill>
                  <a:srgbClr val="000000"/>
                </a:solidFill>
                <a:latin typeface="Consolas"/>
                <a:ea typeface="Consolas"/>
                <a:cs typeface="Consolas"/>
              </a:rPr>
              <a:t>If residual muscle is non-contractile or too much muscle has been lost already to consider repair, do a transposition early.</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Unfortunately large literature    15 pts</a:t>
            </a:r>
            <a:endParaRPr lang="en-US" sz="3600" dirty="0"/>
          </a:p>
        </p:txBody>
      </p:sp>
      <p:pic>
        <p:nvPicPr>
          <p:cNvPr id="4" name="Content Placeholder 3" descr="fess.tiff"/>
          <p:cNvPicPr>
            <a:picLocks noGrp="1" noChangeAspect="1"/>
          </p:cNvPicPr>
          <p:nvPr>
            <p:ph idx="1"/>
          </p:nvPr>
        </p:nvPicPr>
        <p:blipFill>
          <a:blip r:embed="rId2"/>
          <a:srcRect l="-13405" r="-13405"/>
          <a:stretch>
            <a:fillRect/>
          </a:stretch>
        </p:blipFill>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Christine M. Huang, et al. Medial Rectus Muscle Injuries Associated With Functional Endoscopic Sinus Surgery (</a:t>
            </a:r>
            <a:r>
              <a:rPr lang="en-US" sz="1600" i="1" dirty="0" smtClean="0"/>
              <a:t>Ophthalmic Plastic and Reconstructive Surgery), 2002</a:t>
            </a:r>
            <a:r>
              <a:rPr lang="en-US" sz="3600" b="1" dirty="0" smtClean="0"/>
              <a:t/>
            </a:r>
            <a:br>
              <a:rPr lang="en-US" sz="3600" b="1" dirty="0" smtClean="0"/>
            </a:br>
            <a:r>
              <a:rPr lang="he-IL" sz="3600" dirty="0" smtClean="0"/>
              <a:t/>
            </a:r>
            <a:br>
              <a:rPr lang="he-IL" sz="3600" dirty="0" smtClean="0"/>
            </a:br>
            <a:r>
              <a:rPr lang="en-US" sz="2400" b="1" dirty="0" smtClean="0"/>
              <a:t/>
            </a:r>
            <a:br>
              <a:rPr lang="en-US" sz="2400" b="1" dirty="0" smtClean="0"/>
            </a:br>
            <a:endParaRPr lang="he-IL" sz="2400" dirty="0"/>
          </a:p>
        </p:txBody>
      </p:sp>
      <p:sp>
        <p:nvSpPr>
          <p:cNvPr id="3" name="מציין מיקום תוכן 2"/>
          <p:cNvSpPr>
            <a:spLocks noGrp="1"/>
          </p:cNvSpPr>
          <p:nvPr>
            <p:ph idx="1"/>
          </p:nvPr>
        </p:nvSpPr>
        <p:spPr>
          <a:xfrm>
            <a:off x="251520" y="1196752"/>
            <a:ext cx="8712968" cy="4531940"/>
          </a:xfrm>
        </p:spPr>
        <p:style>
          <a:lnRef idx="2">
            <a:schemeClr val="dk1"/>
          </a:lnRef>
          <a:fillRef idx="1">
            <a:schemeClr val="lt1"/>
          </a:fillRef>
          <a:effectRef idx="0">
            <a:schemeClr val="dk1"/>
          </a:effectRef>
          <a:fontRef idx="minor">
            <a:schemeClr val="dk1"/>
          </a:fontRef>
        </p:style>
        <p:txBody>
          <a:bodyPr>
            <a:normAutofit/>
          </a:bodyPr>
          <a:lstStyle/>
          <a:p>
            <a:r>
              <a:rPr lang="en-US" dirty="0" smtClean="0"/>
              <a:t>30 </a:t>
            </a:r>
            <a:r>
              <a:rPr lang="en-US" dirty="0"/>
              <a:t>cases from </a:t>
            </a:r>
            <a:r>
              <a:rPr lang="en-US" dirty="0" smtClean="0"/>
              <a:t>1994-2000 from </a:t>
            </a:r>
            <a:r>
              <a:rPr lang="en-US" dirty="0"/>
              <a:t>10 centers. </a:t>
            </a:r>
            <a:endParaRPr lang="en-US" dirty="0" smtClean="0"/>
          </a:p>
          <a:p>
            <a:r>
              <a:rPr lang="en-US" dirty="0" smtClean="0"/>
              <a:t>16 </a:t>
            </a:r>
            <a:r>
              <a:rPr lang="en-US" dirty="0"/>
              <a:t>men and </a:t>
            </a:r>
            <a:r>
              <a:rPr lang="en-US" dirty="0" smtClean="0"/>
              <a:t>14 women. </a:t>
            </a:r>
          </a:p>
          <a:p>
            <a:r>
              <a:rPr lang="en-US" dirty="0" smtClean="0"/>
              <a:t>Mean age: 45 </a:t>
            </a:r>
            <a:r>
              <a:rPr lang="en-US" dirty="0" err="1" smtClean="0"/>
              <a:t>y</a:t>
            </a:r>
            <a:r>
              <a:rPr lang="en-US" dirty="0" smtClean="0"/>
              <a:t> </a:t>
            </a:r>
            <a:r>
              <a:rPr lang="en-US" sz="2400" dirty="0"/>
              <a:t>(</a:t>
            </a:r>
            <a:r>
              <a:rPr lang="en-US" sz="2400" dirty="0" smtClean="0"/>
              <a:t>range 20 - 76 </a:t>
            </a:r>
            <a:r>
              <a:rPr lang="en-US" sz="2400" dirty="0" err="1" smtClean="0"/>
              <a:t>y</a:t>
            </a:r>
            <a:r>
              <a:rPr lang="en-US" sz="2400" dirty="0" smtClean="0"/>
              <a:t>)</a:t>
            </a:r>
            <a:r>
              <a:rPr lang="en-US" sz="2400" dirty="0"/>
              <a:t>. </a:t>
            </a:r>
            <a:endParaRPr lang="en-US" sz="2400" dirty="0" smtClean="0"/>
          </a:p>
          <a:p>
            <a:r>
              <a:rPr lang="en-US" dirty="0" smtClean="0"/>
              <a:t>Follow-up from </a:t>
            </a:r>
            <a:r>
              <a:rPr lang="en-US" dirty="0"/>
              <a:t>initial </a:t>
            </a:r>
            <a:r>
              <a:rPr lang="en-US" dirty="0" smtClean="0"/>
              <a:t>injury: 12m (2- 48m). </a:t>
            </a:r>
          </a:p>
          <a:p>
            <a:r>
              <a:rPr lang="en-US" dirty="0" smtClean="0"/>
              <a:t>A </a:t>
            </a:r>
            <a:r>
              <a:rPr lang="en-US" dirty="0"/>
              <a:t>spectrum of </a:t>
            </a:r>
            <a:r>
              <a:rPr lang="en-US" dirty="0" smtClean="0"/>
              <a:t>MR injury: simple </a:t>
            </a:r>
            <a:r>
              <a:rPr lang="en-US" dirty="0"/>
              <a:t>contusion to complete MR transection</a:t>
            </a:r>
            <a:r>
              <a:rPr lang="en-US" dirty="0" smtClean="0"/>
              <a:t>, w and w/o entrapment. </a:t>
            </a:r>
          </a:p>
        </p:txBody>
      </p:sp>
      <p:sp>
        <p:nvSpPr>
          <p:cNvPr id="4" name="כותרת 1"/>
          <p:cNvSpPr txBox="1">
            <a:spLocks/>
          </p:cNvSpPr>
          <p:nvPr/>
        </p:nvSpPr>
        <p:spPr>
          <a:xfrm>
            <a:off x="518864" y="5661248"/>
            <a:ext cx="8229600" cy="7829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8645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JAAPOS   1998</a:t>
            </a:r>
            <a:endParaRPr lang="en-US" dirty="0"/>
          </a:p>
        </p:txBody>
      </p:sp>
      <p:pic>
        <p:nvPicPr>
          <p:cNvPr id="4" name="Content Placeholder 3" descr="murray1.tiff"/>
          <p:cNvPicPr>
            <a:picLocks noGrp="1" noChangeAspect="1"/>
          </p:cNvPicPr>
          <p:nvPr>
            <p:ph idx="1"/>
          </p:nvPr>
        </p:nvPicPr>
        <p:blipFill>
          <a:blip r:embed="rId2"/>
          <a:srcRect t="-25823" b="-25823"/>
          <a:stretch>
            <a:fillRect/>
          </a:stretch>
        </p:blipFill>
        <p:spPr>
          <a:xfrm>
            <a:off x="457200" y="486920"/>
            <a:ext cx="8229600" cy="4525963"/>
          </a:xfrm>
        </p:spPr>
      </p:pic>
      <p:sp>
        <p:nvSpPr>
          <p:cNvPr id="6" name="TextBox 5"/>
          <p:cNvSpPr txBox="1"/>
          <p:nvPr/>
        </p:nvSpPr>
        <p:spPr>
          <a:xfrm>
            <a:off x="3975100" y="6273800"/>
            <a:ext cx="2031188" cy="369332"/>
          </a:xfrm>
          <a:prstGeom prst="rect">
            <a:avLst/>
          </a:prstGeom>
          <a:noFill/>
        </p:spPr>
        <p:txBody>
          <a:bodyPr wrap="none" rtlCol="0">
            <a:spAutoFit/>
          </a:bodyPr>
          <a:lstStyle/>
          <a:p>
            <a:r>
              <a:rPr lang="en-US" dirty="0" smtClean="0"/>
              <a:t>JAAPOS June 1998</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Radiological series   </a:t>
            </a:r>
            <a:r>
              <a:rPr lang="en-US" dirty="0" err="1" smtClean="0"/>
              <a:t>n</a:t>
            </a:r>
            <a:r>
              <a:rPr lang="en-US" dirty="0" smtClean="0"/>
              <a:t>=9</a:t>
            </a:r>
            <a:endParaRPr lang="en-US" dirty="0"/>
          </a:p>
        </p:txBody>
      </p:sp>
      <p:sp>
        <p:nvSpPr>
          <p:cNvPr id="3" name="Content Placeholder 2"/>
          <p:cNvSpPr>
            <a:spLocks noGrp="1"/>
          </p:cNvSpPr>
          <p:nvPr>
            <p:ph idx="1"/>
          </p:nvPr>
        </p:nvSpPr>
        <p:spPr/>
        <p:txBody>
          <a:bodyPr>
            <a:normAutofit/>
          </a:bodyPr>
          <a:lstStyle/>
          <a:p>
            <a:r>
              <a:rPr lang="en-US" dirty="0" smtClean="0"/>
              <a:t>Commonest site of entry into orbit: lower medial orbital wall followed by inferior wall</a:t>
            </a:r>
          </a:p>
          <a:p>
            <a:r>
              <a:rPr lang="en-US" dirty="0" smtClean="0"/>
              <a:t>MR injury &gt; IR &gt; SO</a:t>
            </a:r>
          </a:p>
          <a:p>
            <a:r>
              <a:rPr lang="en-US" dirty="0" smtClean="0"/>
              <a:t>3/9: diffuse scarring – global motility disorder</a:t>
            </a:r>
          </a:p>
          <a:p>
            <a:endParaRPr lang="en-US" dirty="0" smtClean="0"/>
          </a:p>
          <a:p>
            <a:endParaRPr lang="en-US" sz="1800" dirty="0" smtClean="0">
              <a:hlinkClick r:id="rId2" tooltip="Clinical radiology."/>
            </a:endParaRPr>
          </a:p>
          <a:p>
            <a:pPr>
              <a:buNone/>
            </a:pPr>
            <a:r>
              <a:rPr lang="en-US" sz="1800" dirty="0" smtClean="0">
                <a:hlinkClick r:id="rId2" tooltip="Clinical radiology."/>
              </a:rPr>
              <a:t>Clin Radiol.</a:t>
            </a:r>
            <a:r>
              <a:rPr lang="en-US" sz="1800" dirty="0" smtClean="0"/>
              <a:t> Aug 2005</a:t>
            </a:r>
          </a:p>
          <a:p>
            <a:pPr>
              <a:buNone/>
            </a:pPr>
            <a:r>
              <a:rPr lang="en-US" sz="1800" b="1" dirty="0" smtClean="0"/>
              <a:t>Orbital complications of functional endoscopic sinus surgery: MR and CT findings.</a:t>
            </a:r>
            <a:endParaRPr lang="en-US" sz="1800" dirty="0" smtClean="0"/>
          </a:p>
          <a:p>
            <a:pPr>
              <a:buNone/>
            </a:pPr>
            <a:r>
              <a:rPr lang="en-US" sz="1800" dirty="0" smtClean="0">
                <a:hlinkClick r:id="rId3"/>
              </a:rPr>
              <a:t>Bhatti MT</a:t>
            </a:r>
            <a:r>
              <a:rPr lang="en-US" sz="1800" dirty="0" smtClean="0"/>
              <a:t>, </a:t>
            </a:r>
            <a:r>
              <a:rPr lang="en-US" sz="1800" dirty="0" smtClean="0">
                <a:hlinkClick r:id="rId4"/>
              </a:rPr>
              <a:t>Schmalfuss IM</a:t>
            </a:r>
            <a:r>
              <a:rPr lang="en-US" sz="1800" dirty="0" smtClean="0"/>
              <a:t>, </a:t>
            </a:r>
            <a:r>
              <a:rPr lang="en-US" sz="1800" dirty="0" smtClean="0">
                <a:hlinkClick r:id="rId5"/>
              </a:rPr>
              <a:t>Mancuso AA</a:t>
            </a:r>
            <a:r>
              <a:rPr lang="en-US" dirty="0" smtClean="0"/>
              <a:t>.</a:t>
            </a:r>
          </a:p>
          <a:p>
            <a:pPr>
              <a:buNone/>
            </a:pPr>
            <a:endParaRPr lang="en-US" dirty="0" smtClean="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83388"/>
            <a:ext cx="8229600" cy="1143000"/>
          </a:xfrm>
        </p:spPr>
        <p:txBody>
          <a:bodyPr/>
          <a:lstStyle/>
          <a:p>
            <a:r>
              <a:rPr lang="en-US" dirty="0"/>
              <a:t>Discussion(1</a:t>
            </a:r>
            <a:r>
              <a:rPr lang="en-US" dirty="0" smtClean="0"/>
              <a:t>)</a:t>
            </a:r>
            <a:endParaRPr lang="he-IL" dirty="0"/>
          </a:p>
        </p:txBody>
      </p:sp>
      <p:sp>
        <p:nvSpPr>
          <p:cNvPr id="3" name="מציין מיקום תוכן 2"/>
          <p:cNvSpPr>
            <a:spLocks noGrp="1"/>
          </p:cNvSpPr>
          <p:nvPr>
            <p:ph idx="1"/>
          </p:nvPr>
        </p:nvSpPr>
        <p:spPr>
          <a:xfrm>
            <a:off x="107505" y="1340768"/>
            <a:ext cx="9036496" cy="5184576"/>
          </a:xfrm>
        </p:spPr>
        <p:style>
          <a:lnRef idx="2">
            <a:schemeClr val="dk1"/>
          </a:lnRef>
          <a:fillRef idx="1">
            <a:schemeClr val="lt1"/>
          </a:fillRef>
          <a:effectRef idx="0">
            <a:schemeClr val="dk1"/>
          </a:effectRef>
          <a:fontRef idx="minor">
            <a:schemeClr val="dk1"/>
          </a:fontRef>
        </p:style>
        <p:txBody>
          <a:bodyPr>
            <a:normAutofit/>
          </a:bodyPr>
          <a:lstStyle/>
          <a:p>
            <a:pPr>
              <a:buFont typeface="Wingdings" pitchFamily="2" charset="2"/>
              <a:buChar char="Ø"/>
            </a:pPr>
            <a:r>
              <a:rPr lang="en-US" dirty="0"/>
              <a:t>The incidence of ocular complications during sinus </a:t>
            </a:r>
            <a:r>
              <a:rPr lang="en-US" dirty="0" err="1" smtClean="0"/>
              <a:t>Sx</a:t>
            </a:r>
            <a:r>
              <a:rPr lang="en-US" dirty="0" smtClean="0"/>
              <a:t> </a:t>
            </a:r>
            <a:r>
              <a:rPr lang="en-US" dirty="0"/>
              <a:t>is </a:t>
            </a:r>
            <a:r>
              <a:rPr lang="en-US" dirty="0" smtClean="0"/>
              <a:t>low, but when they occur- have </a:t>
            </a:r>
            <a:r>
              <a:rPr lang="en-US" dirty="0"/>
              <a:t>significant morbidity. </a:t>
            </a:r>
            <a:endParaRPr lang="en-US" dirty="0" smtClean="0"/>
          </a:p>
          <a:p>
            <a:pPr>
              <a:buFont typeface="Wingdings" pitchFamily="2" charset="2"/>
              <a:buChar char="Ø"/>
            </a:pPr>
            <a:r>
              <a:rPr lang="en-US" dirty="0"/>
              <a:t>With </a:t>
            </a:r>
            <a:r>
              <a:rPr lang="en-US" dirty="0" smtClean="0"/>
              <a:t>increasing interest </a:t>
            </a:r>
            <a:r>
              <a:rPr lang="en-US" dirty="0"/>
              <a:t>in endoscopic sinus surgery, more ocular complications </a:t>
            </a:r>
            <a:r>
              <a:rPr lang="en-US" dirty="0" smtClean="0"/>
              <a:t>are </a:t>
            </a:r>
            <a:r>
              <a:rPr lang="en-US" dirty="0"/>
              <a:t>likely to </a:t>
            </a:r>
            <a:r>
              <a:rPr lang="en-US" dirty="0" smtClean="0"/>
              <a:t>occur. </a:t>
            </a:r>
            <a:endParaRPr lang="en-US" dirty="0"/>
          </a:p>
          <a:p>
            <a:pPr>
              <a:buFont typeface="Wingdings" pitchFamily="2" charset="2"/>
              <a:buChar char="Ø"/>
            </a:pPr>
            <a:r>
              <a:rPr lang="en-US" dirty="0"/>
              <a:t>MR, the most commonly injured </a:t>
            </a:r>
            <a:r>
              <a:rPr lang="en-US" dirty="0" err="1"/>
              <a:t>extraocular</a:t>
            </a:r>
            <a:r>
              <a:rPr lang="en-US" dirty="0"/>
              <a:t> muscle (direct laceration, neurovascular interruption, entrapment or adhesions to adjacent structures).</a:t>
            </a:r>
          </a:p>
          <a:p>
            <a:pPr>
              <a:buFont typeface="Wingdings" pitchFamily="2" charset="2"/>
              <a:buChar char="Ø"/>
            </a:pPr>
            <a:r>
              <a:rPr lang="en-US" dirty="0" smtClean="0"/>
              <a:t>Post-op CT is </a:t>
            </a:r>
            <a:r>
              <a:rPr lang="en-US" dirty="0"/>
              <a:t>important in assessing the medial </a:t>
            </a:r>
            <a:r>
              <a:rPr lang="en-US" dirty="0" smtClean="0"/>
              <a:t>wall, the MR </a:t>
            </a:r>
            <a:r>
              <a:rPr lang="en-US" dirty="0"/>
              <a:t>and surrounding orbital soft </a:t>
            </a:r>
            <a:r>
              <a:rPr lang="en-US" dirty="0" smtClean="0"/>
              <a:t>tissues and the </a:t>
            </a:r>
            <a:r>
              <a:rPr lang="en-US" dirty="0"/>
              <a:t>size and location of the medial wall bony </a:t>
            </a:r>
            <a:r>
              <a:rPr lang="en-US" dirty="0" smtClean="0"/>
              <a:t>defect.</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341579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348488"/>
            <a:ext cx="8229600" cy="1143000"/>
          </a:xfrm>
        </p:spPr>
        <p:txBody>
          <a:bodyPr/>
          <a:lstStyle/>
          <a:p>
            <a:r>
              <a:rPr lang="en-US" dirty="0" smtClean="0"/>
              <a:t>Discussion (2)</a:t>
            </a:r>
            <a:endParaRPr lang="he-IL" dirty="0"/>
          </a:p>
        </p:txBody>
      </p:sp>
      <p:sp>
        <p:nvSpPr>
          <p:cNvPr id="3" name="מציין מיקום תוכן 2"/>
          <p:cNvSpPr>
            <a:spLocks noGrp="1"/>
          </p:cNvSpPr>
          <p:nvPr>
            <p:ph idx="1"/>
          </p:nvPr>
        </p:nvSpPr>
        <p:spPr>
          <a:xfrm>
            <a:off x="395536" y="1556792"/>
            <a:ext cx="8229600" cy="4525963"/>
          </a:xfrm>
        </p:spPr>
        <p:txBody>
          <a:bodyPr>
            <a:normAutofit/>
          </a:bodyPr>
          <a:lstStyle/>
          <a:p>
            <a:pPr marL="457200" lvl="1" indent="0">
              <a:buNone/>
            </a:pPr>
            <a:r>
              <a:rPr lang="en-US" dirty="0" smtClean="0"/>
              <a:t>Treatment of </a:t>
            </a:r>
            <a:r>
              <a:rPr lang="en-US" dirty="0"/>
              <a:t>the MR </a:t>
            </a:r>
            <a:r>
              <a:rPr lang="en-US" dirty="0" smtClean="0"/>
              <a:t>injury includes:  </a:t>
            </a:r>
          </a:p>
          <a:p>
            <a:pPr lvl="1"/>
            <a:r>
              <a:rPr lang="en-US" dirty="0"/>
              <a:t>E</a:t>
            </a:r>
            <a:r>
              <a:rPr lang="en-US" dirty="0" smtClean="0"/>
              <a:t>arly </a:t>
            </a:r>
            <a:r>
              <a:rPr lang="en-US" dirty="0"/>
              <a:t>exploration (within </a:t>
            </a:r>
            <a:r>
              <a:rPr lang="en-US" dirty="0" smtClean="0"/>
              <a:t>2- 3/52), </a:t>
            </a:r>
            <a:r>
              <a:rPr lang="en-US" dirty="0"/>
              <a:t>freeing or repair of </a:t>
            </a:r>
            <a:r>
              <a:rPr lang="en-US" dirty="0" smtClean="0"/>
              <a:t>entrapped </a:t>
            </a:r>
            <a:r>
              <a:rPr lang="en-US" dirty="0"/>
              <a:t>tissues, and cover the bony defect with an implant if necessary. </a:t>
            </a:r>
            <a:endParaRPr lang="he-IL" dirty="0"/>
          </a:p>
          <a:p>
            <a:pPr lvl="1"/>
            <a:r>
              <a:rPr lang="en-US" dirty="0" smtClean="0"/>
              <a:t>Reattachment of </a:t>
            </a:r>
            <a:r>
              <a:rPr lang="en-US" dirty="0"/>
              <a:t>the lacerated ends </a:t>
            </a:r>
            <a:r>
              <a:rPr lang="en-US" dirty="0" smtClean="0"/>
              <a:t>of the MR  improves PP alignment</a:t>
            </a:r>
            <a:r>
              <a:rPr lang="en-US" dirty="0"/>
              <a:t>.</a:t>
            </a:r>
            <a:endParaRPr lang="en-US" dirty="0" smtClean="0"/>
          </a:p>
          <a:p>
            <a:pPr lvl="1"/>
            <a:r>
              <a:rPr lang="en-US" dirty="0" smtClean="0"/>
              <a:t>Adjunctive weakening </a:t>
            </a:r>
            <a:r>
              <a:rPr lang="en-US" dirty="0"/>
              <a:t>of the antagonist LR with </a:t>
            </a:r>
            <a:r>
              <a:rPr lang="en-US" dirty="0" smtClean="0"/>
              <a:t>BTX injection (5 </a:t>
            </a:r>
            <a:r>
              <a:rPr lang="en-US" dirty="0"/>
              <a:t>units under direct </a:t>
            </a:r>
            <a:r>
              <a:rPr lang="en-US" dirty="0" smtClean="0"/>
              <a:t>visualization). </a:t>
            </a:r>
          </a:p>
          <a:p>
            <a:pPr lvl="1"/>
            <a:r>
              <a:rPr lang="en-US" dirty="0" smtClean="0"/>
              <a:t>Vertical transposition if MR transected, to improve </a:t>
            </a:r>
            <a:r>
              <a:rPr lang="en-US" dirty="0" err="1" smtClean="0"/>
              <a:t>aDduction</a:t>
            </a:r>
            <a:r>
              <a:rPr lang="en-US" dirty="0" smtClean="0"/>
              <a:t>.</a:t>
            </a:r>
            <a:endParaRPr lang="he-IL"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610487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88640"/>
            <a:ext cx="8229600" cy="1143000"/>
          </a:xfrm>
        </p:spPr>
        <p:txBody>
          <a:bodyPr>
            <a:normAutofit fontScale="90000"/>
          </a:bodyPr>
          <a:lstStyle/>
          <a:p>
            <a:r>
              <a:rPr lang="en-US" sz="3200" dirty="0"/>
              <a:t>Four general patterns of presentation and corresponding injuries were categorized:</a:t>
            </a:r>
            <a:r>
              <a:rPr lang="he-IL" sz="3200" dirty="0"/>
              <a:t/>
            </a:r>
            <a:br>
              <a:rPr lang="he-IL" sz="3200" dirty="0"/>
            </a:br>
            <a:endParaRPr lang="he-IL" sz="3200" dirty="0"/>
          </a:p>
        </p:txBody>
      </p:sp>
      <p:sp>
        <p:nvSpPr>
          <p:cNvPr id="3" name="מציין מיקום תוכן 2"/>
          <p:cNvSpPr>
            <a:spLocks noGrp="1"/>
          </p:cNvSpPr>
          <p:nvPr>
            <p:ph idx="1"/>
          </p:nvPr>
        </p:nvSpPr>
        <p:spPr>
          <a:xfrm>
            <a:off x="251520" y="2636912"/>
            <a:ext cx="8424936" cy="4300219"/>
          </a:xfrm>
        </p:spPr>
        <p:style>
          <a:lnRef idx="2">
            <a:schemeClr val="dk1"/>
          </a:lnRef>
          <a:fillRef idx="1">
            <a:schemeClr val="lt1"/>
          </a:fillRef>
          <a:effectRef idx="0">
            <a:schemeClr val="dk1"/>
          </a:effectRef>
          <a:fontRef idx="minor">
            <a:schemeClr val="dk1"/>
          </a:fontRef>
        </p:style>
        <p:txBody>
          <a:bodyPr>
            <a:normAutofit fontScale="92500"/>
          </a:bodyPr>
          <a:lstStyle/>
          <a:p>
            <a:r>
              <a:rPr lang="en-US" dirty="0" smtClean="0"/>
              <a:t>Our </a:t>
            </a:r>
            <a:r>
              <a:rPr lang="en-US" dirty="0" err="1" smtClean="0"/>
              <a:t>pt</a:t>
            </a:r>
            <a:r>
              <a:rPr lang="en-US" dirty="0" smtClean="0"/>
              <a:t> is pattern II</a:t>
            </a:r>
          </a:p>
          <a:p>
            <a:r>
              <a:rPr lang="en-US" dirty="0" err="1"/>
              <a:t>Tx</a:t>
            </a:r>
            <a:r>
              <a:rPr lang="en-US" dirty="0"/>
              <a:t> in</a:t>
            </a:r>
            <a:r>
              <a:rPr lang="en-US" dirty="0" smtClean="0"/>
              <a:t>  </a:t>
            </a:r>
            <a:r>
              <a:rPr lang="en-US" dirty="0"/>
              <a:t>I and II </a:t>
            </a:r>
            <a:r>
              <a:rPr lang="en-US" dirty="0" smtClean="0"/>
              <a:t>(MR </a:t>
            </a:r>
            <a:r>
              <a:rPr lang="en-US" dirty="0"/>
              <a:t>tissue </a:t>
            </a:r>
            <a:r>
              <a:rPr lang="en-US" dirty="0" smtClean="0"/>
              <a:t>loss</a:t>
            </a:r>
            <a:r>
              <a:rPr lang="en-US" dirty="0" smtClean="0"/>
              <a:t>)</a:t>
            </a:r>
            <a:r>
              <a:rPr lang="en-US" dirty="0" smtClean="0"/>
              <a:t> is</a:t>
            </a:r>
            <a:r>
              <a:rPr lang="en-US" dirty="0" smtClean="0"/>
              <a:t> challenging</a:t>
            </a:r>
            <a:r>
              <a:rPr lang="en-US" dirty="0"/>
              <a:t>.</a:t>
            </a:r>
          </a:p>
          <a:p>
            <a:r>
              <a:rPr lang="en-US" dirty="0"/>
              <a:t>Observation </a:t>
            </a:r>
            <a:r>
              <a:rPr lang="en-US" dirty="0" smtClean="0"/>
              <a:t>/ IV steroids </a:t>
            </a:r>
            <a:r>
              <a:rPr lang="en-US" dirty="0" smtClean="0"/>
              <a:t>alone </a:t>
            </a:r>
            <a:r>
              <a:rPr lang="en-US" dirty="0" err="1" smtClean="0">
                <a:sym typeface="Wingdings" pitchFamily="2" charset="2"/>
              </a:rPr>
              <a:t></a:t>
            </a:r>
            <a:r>
              <a:rPr lang="en-US" dirty="0" smtClean="0"/>
              <a:t> </a:t>
            </a:r>
            <a:r>
              <a:rPr lang="en-US" dirty="0" smtClean="0"/>
              <a:t>did </a:t>
            </a:r>
            <a:r>
              <a:rPr lang="en-US" dirty="0"/>
              <a:t>not result in improved ocular alignment.</a:t>
            </a:r>
          </a:p>
          <a:p>
            <a:r>
              <a:rPr lang="en-US" dirty="0">
                <a:solidFill>
                  <a:srgbClr val="FF0000"/>
                </a:solidFill>
              </a:rPr>
              <a:t>Early exploration </a:t>
            </a:r>
            <a:r>
              <a:rPr lang="en-US" dirty="0" smtClean="0">
                <a:solidFill>
                  <a:srgbClr val="FF0000"/>
                </a:solidFill>
              </a:rPr>
              <a:t>of the entrapped muscle with </a:t>
            </a:r>
            <a:r>
              <a:rPr lang="en-US" dirty="0">
                <a:solidFill>
                  <a:srgbClr val="FF0000"/>
                </a:solidFill>
              </a:rPr>
              <a:t>suturing </a:t>
            </a:r>
            <a:r>
              <a:rPr lang="en-US" dirty="0" smtClean="0">
                <a:solidFill>
                  <a:srgbClr val="FF0000"/>
                </a:solidFill>
              </a:rPr>
              <a:t>the muscle </a:t>
            </a:r>
            <a:r>
              <a:rPr lang="en-US" dirty="0">
                <a:solidFill>
                  <a:srgbClr val="FF0000"/>
                </a:solidFill>
              </a:rPr>
              <a:t>remnants, </a:t>
            </a:r>
            <a:r>
              <a:rPr lang="en-US" dirty="0" smtClean="0">
                <a:solidFill>
                  <a:srgbClr val="FF0000"/>
                </a:solidFill>
              </a:rPr>
              <a:t>BTX </a:t>
            </a:r>
            <a:r>
              <a:rPr lang="en-US" dirty="0">
                <a:solidFill>
                  <a:srgbClr val="FF0000"/>
                </a:solidFill>
              </a:rPr>
              <a:t>injection </a:t>
            </a:r>
            <a:r>
              <a:rPr lang="en-US" dirty="0" smtClean="0">
                <a:solidFill>
                  <a:srgbClr val="FF0000"/>
                </a:solidFill>
              </a:rPr>
              <a:t>to </a:t>
            </a:r>
            <a:r>
              <a:rPr lang="en-US" dirty="0">
                <a:solidFill>
                  <a:srgbClr val="FF0000"/>
                </a:solidFill>
              </a:rPr>
              <a:t>the </a:t>
            </a:r>
            <a:r>
              <a:rPr lang="en-US" dirty="0" err="1" smtClean="0">
                <a:solidFill>
                  <a:srgbClr val="FF0000"/>
                </a:solidFill>
              </a:rPr>
              <a:t>ipsilateral</a:t>
            </a:r>
            <a:r>
              <a:rPr lang="en-US" dirty="0" smtClean="0">
                <a:solidFill>
                  <a:srgbClr val="FF0000"/>
                </a:solidFill>
              </a:rPr>
              <a:t> </a:t>
            </a:r>
            <a:r>
              <a:rPr lang="en-US" dirty="0">
                <a:solidFill>
                  <a:srgbClr val="FF0000"/>
                </a:solidFill>
              </a:rPr>
              <a:t>antagonist (LR), improved primary ocular </a:t>
            </a:r>
            <a:r>
              <a:rPr lang="en-US" dirty="0" smtClean="0">
                <a:solidFill>
                  <a:srgbClr val="FF0000"/>
                </a:solidFill>
              </a:rPr>
              <a:t>alignment. </a:t>
            </a:r>
            <a:endParaRPr lang="en-US" dirty="0">
              <a:solidFill>
                <a:srgbClr val="FF0000"/>
              </a:solidFill>
            </a:endParaRPr>
          </a:p>
          <a:p>
            <a:r>
              <a:rPr lang="en-US" dirty="0"/>
              <a:t>Late orbital </a:t>
            </a:r>
            <a:r>
              <a:rPr lang="en-US" dirty="0" smtClean="0"/>
              <a:t>exploration</a:t>
            </a:r>
            <a:r>
              <a:rPr lang="en-US" dirty="0" smtClean="0">
                <a:sym typeface="Wingdings" pitchFamily="2" charset="2"/>
              </a:rPr>
              <a:t> had </a:t>
            </a:r>
            <a:r>
              <a:rPr lang="en-US" dirty="0" smtClean="0"/>
              <a:t>limited </a:t>
            </a:r>
            <a:r>
              <a:rPr lang="en-US" dirty="0"/>
              <a:t>results. </a:t>
            </a:r>
          </a:p>
          <a:p>
            <a:r>
              <a:rPr lang="en-US" dirty="0"/>
              <a:t>Vertical rectus muscle transposition as a secondary late </a:t>
            </a:r>
            <a:r>
              <a:rPr lang="en-US" dirty="0" smtClean="0"/>
              <a:t>procedure</a:t>
            </a:r>
            <a:r>
              <a:rPr lang="en-US" dirty="0" smtClean="0">
                <a:sym typeface="Wingdings" pitchFamily="2" charset="2"/>
              </a:rPr>
              <a:t></a:t>
            </a:r>
            <a:r>
              <a:rPr lang="en-US" dirty="0" smtClean="0"/>
              <a:t> variable </a:t>
            </a:r>
            <a:r>
              <a:rPr lang="en-US" dirty="0"/>
              <a:t>improvement on ocular </a:t>
            </a:r>
            <a:r>
              <a:rPr lang="en-US" dirty="0" smtClean="0"/>
              <a:t>motility</a:t>
            </a:r>
            <a:r>
              <a:rPr lang="en-US" dirty="0"/>
              <a:t>. </a:t>
            </a:r>
          </a:p>
          <a:p>
            <a:endParaRPr lang="he-IL" dirty="0"/>
          </a:p>
        </p:txBody>
      </p:sp>
      <p:pic>
        <p:nvPicPr>
          <p:cNvPr id="4" name="Picture 2"/>
          <p:cNvPicPr>
            <a:picLocks noChangeAspect="1" noChangeArrowheads="1"/>
          </p:cNvPicPr>
          <p:nvPr/>
        </p:nvPicPr>
        <p:blipFill>
          <a:blip r:embed="rId2" cstate="email">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987851"/>
            <a:ext cx="9144000" cy="1649061"/>
          </a:xfrm>
          <a:prstGeom prst="rect">
            <a:avLst/>
          </a:prstGeom>
          <a:ln/>
          <a:extLst/>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062216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Diplopia after frontal sinus surgery 2</a:t>
            </a:r>
            <a:endParaRPr lang="en-US" dirty="0"/>
          </a:p>
        </p:txBody>
      </p:sp>
      <p:sp>
        <p:nvSpPr>
          <p:cNvPr id="3" name="Content Placeholder 2"/>
          <p:cNvSpPr>
            <a:spLocks noGrp="1"/>
          </p:cNvSpPr>
          <p:nvPr>
            <p:ph idx="1"/>
          </p:nvPr>
        </p:nvSpPr>
        <p:spPr/>
        <p:txBody>
          <a:bodyPr/>
          <a:lstStyle/>
          <a:p>
            <a:pPr>
              <a:buNone/>
            </a:pPr>
            <a:r>
              <a:rPr lang="en-US" dirty="0" smtClean="0"/>
              <a:t>Brown’s:</a:t>
            </a:r>
          </a:p>
          <a:p>
            <a:r>
              <a:rPr lang="en-US" dirty="0" smtClean="0"/>
              <a:t>Very tough cases</a:t>
            </a:r>
          </a:p>
          <a:p>
            <a:r>
              <a:rPr lang="en-US" dirty="0" smtClean="0"/>
              <a:t>One surgical attempt: no </a:t>
            </a:r>
            <a:r>
              <a:rPr lang="en-US" dirty="0" smtClean="0"/>
              <a:t>effect</a:t>
            </a:r>
          </a:p>
          <a:p>
            <a:pPr>
              <a:buNone/>
            </a:pPr>
            <a:r>
              <a:rPr lang="en-US" dirty="0" smtClean="0"/>
              <a:t> Sup </a:t>
            </a:r>
            <a:r>
              <a:rPr lang="en-US" dirty="0" err="1" smtClean="0"/>
              <a:t>Obl</a:t>
            </a:r>
            <a:r>
              <a:rPr lang="en-US" dirty="0" smtClean="0"/>
              <a:t> tenotomy did not improve the </a:t>
            </a:r>
            <a:r>
              <a:rPr lang="en-US" dirty="0" err="1" smtClean="0"/>
              <a:t>intraop</a:t>
            </a:r>
            <a:r>
              <a:rPr lang="en-US" dirty="0" smtClean="0"/>
              <a:t> FDT</a:t>
            </a:r>
            <a:endParaRPr lang="en-US" dirty="0" smtClean="0"/>
          </a:p>
          <a:p>
            <a:endParaRPr lang="en-US" dirty="0" smtClean="0"/>
          </a:p>
          <a:p>
            <a:pPr>
              <a:buNone/>
            </a:pPr>
            <a:r>
              <a:rPr lang="en-US" dirty="0" smtClean="0"/>
              <a:t>Sup </a:t>
            </a:r>
            <a:r>
              <a:rPr lang="en-US" dirty="0" err="1" smtClean="0"/>
              <a:t>obl</a:t>
            </a:r>
            <a:r>
              <a:rPr lang="en-US" dirty="0" smtClean="0"/>
              <a:t> palsy – no Brown’s</a:t>
            </a:r>
          </a:p>
          <a:p>
            <a:r>
              <a:rPr lang="en-US" dirty="0" smtClean="0"/>
              <a:t>Behaves like ‘regular’ SOP</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Blowout #</a:t>
            </a:r>
            <a:r>
              <a:rPr lang="en-US" dirty="0" err="1" smtClean="0"/>
              <a:t>s</a:t>
            </a:r>
            <a:r>
              <a:rPr lang="en-US" dirty="0" smtClean="0"/>
              <a:t> - children</a:t>
            </a:r>
            <a:endParaRPr lang="en-US" dirty="0"/>
          </a:p>
        </p:txBody>
      </p:sp>
      <p:sp>
        <p:nvSpPr>
          <p:cNvPr id="3" name="Content Placeholder 2"/>
          <p:cNvSpPr>
            <a:spLocks noGrp="1"/>
          </p:cNvSpPr>
          <p:nvPr>
            <p:ph idx="1"/>
          </p:nvPr>
        </p:nvSpPr>
        <p:spPr/>
        <p:txBody>
          <a:bodyPr>
            <a:normAutofit/>
          </a:bodyPr>
          <a:lstStyle/>
          <a:p>
            <a:r>
              <a:rPr lang="en-US" dirty="0" smtClean="0"/>
              <a:t>In children, many are trapdoor and may have few/no radiological signs </a:t>
            </a:r>
            <a:r>
              <a:rPr lang="en-US" dirty="0" err="1" smtClean="0"/>
              <a:t>cf</a:t>
            </a:r>
            <a:r>
              <a:rPr lang="en-US" dirty="0" smtClean="0"/>
              <a:t> adults  - ‘White eyed blowout’ </a:t>
            </a:r>
          </a:p>
          <a:p>
            <a:r>
              <a:rPr lang="en-US" dirty="0" smtClean="0"/>
              <a:t>Nausea/ vomiting more common in kids  - disturbed </a:t>
            </a:r>
            <a:r>
              <a:rPr lang="en-US" dirty="0" err="1" smtClean="0"/>
              <a:t>oculocardiac</a:t>
            </a:r>
            <a:r>
              <a:rPr lang="en-US" dirty="0" smtClean="0"/>
              <a:t>  reflex</a:t>
            </a:r>
          </a:p>
          <a:p>
            <a:r>
              <a:rPr lang="en-US" dirty="0" smtClean="0"/>
              <a:t>Earlier surgery better</a:t>
            </a:r>
          </a:p>
          <a:p>
            <a:pPr>
              <a:buNone/>
            </a:pPr>
            <a:endParaRPr lang="en-US" sz="2000" dirty="0" smtClean="0"/>
          </a:p>
          <a:p>
            <a:pPr>
              <a:buNone/>
            </a:pPr>
            <a:r>
              <a:rPr lang="en-US" sz="2000" dirty="0" smtClean="0"/>
              <a:t>Pediatric orbital </a:t>
            </a:r>
            <a:r>
              <a:rPr lang="en-US" sz="2000" dirty="0" err="1" smtClean="0"/>
              <a:t>ﬂoor</a:t>
            </a:r>
            <a:r>
              <a:rPr lang="en-US" sz="2000" dirty="0" smtClean="0"/>
              <a:t> fractures </a:t>
            </a:r>
          </a:p>
          <a:p>
            <a:pPr>
              <a:buNone/>
            </a:pPr>
            <a:r>
              <a:rPr lang="en-US" sz="2000" dirty="0" smtClean="0"/>
              <a:t>Leslie A. Wei, MD, and </a:t>
            </a:r>
            <a:r>
              <a:rPr lang="en-US" sz="2000" dirty="0" err="1" smtClean="0"/>
              <a:t>Vikram</a:t>
            </a:r>
            <a:r>
              <a:rPr lang="en-US" sz="2000" dirty="0" smtClean="0"/>
              <a:t> D. </a:t>
            </a:r>
            <a:r>
              <a:rPr lang="en-US" sz="2000" dirty="0" err="1" smtClean="0"/>
              <a:t>Durairaj</a:t>
            </a:r>
            <a:r>
              <a:rPr lang="en-US" sz="2000" dirty="0" smtClean="0"/>
              <a:t>, MD</a:t>
            </a:r>
          </a:p>
          <a:p>
            <a:pPr>
              <a:buNone/>
            </a:pPr>
            <a:r>
              <a:rPr lang="en-US" sz="2000" dirty="0" smtClean="0"/>
              <a:t>JAAPOS  2011</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dirty="0" smtClean="0"/>
          </a:p>
          <a:p>
            <a:r>
              <a:rPr lang="en-US" dirty="0" smtClean="0"/>
              <a:t> </a:t>
            </a:r>
            <a:endParaRPr lang="en-US" dirty="0"/>
          </a:p>
        </p:txBody>
      </p:sp>
      <p:pic>
        <p:nvPicPr>
          <p:cNvPr id="4" name="Picture 3" descr="afl.2.tiff"/>
          <p:cNvPicPr>
            <a:picLocks noChangeAspect="1"/>
          </p:cNvPicPr>
          <p:nvPr/>
        </p:nvPicPr>
        <p:blipFill>
          <a:blip r:embed="rId2"/>
          <a:stretch>
            <a:fillRect/>
          </a:stretch>
        </p:blipFill>
        <p:spPr>
          <a:xfrm>
            <a:off x="5727700" y="3111500"/>
            <a:ext cx="3416300" cy="3479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Murray  Slipped &amp; lost muscles</a:t>
            </a:r>
            <a:endParaRPr lang="en-US" dirty="0"/>
          </a:p>
        </p:txBody>
      </p:sp>
      <p:sp>
        <p:nvSpPr>
          <p:cNvPr id="3" name="Content Placeholder 2"/>
          <p:cNvSpPr>
            <a:spLocks noGrp="1"/>
          </p:cNvSpPr>
          <p:nvPr>
            <p:ph idx="1"/>
          </p:nvPr>
        </p:nvSpPr>
        <p:spPr/>
        <p:txBody>
          <a:bodyPr>
            <a:normAutofit/>
          </a:bodyPr>
          <a:lstStyle/>
          <a:p>
            <a:r>
              <a:rPr lang="en-US" dirty="0" smtClean="0"/>
              <a:t>1. Slipped – within sheath</a:t>
            </a:r>
          </a:p>
          <a:p>
            <a:r>
              <a:rPr lang="en-US" dirty="0" smtClean="0"/>
              <a:t>2. Inadvertently lost during an operation</a:t>
            </a:r>
          </a:p>
          <a:p>
            <a:r>
              <a:rPr lang="en-US" dirty="0" smtClean="0"/>
              <a:t>3. </a:t>
            </a:r>
            <a:r>
              <a:rPr lang="en-US" dirty="0" err="1" smtClean="0"/>
              <a:t>Intraoperative</a:t>
            </a:r>
            <a:r>
              <a:rPr lang="en-US" dirty="0" smtClean="0"/>
              <a:t> snapping </a:t>
            </a:r>
          </a:p>
          <a:p>
            <a:pPr>
              <a:buNone/>
            </a:pPr>
            <a:r>
              <a:rPr lang="en-US" dirty="0" smtClean="0"/>
              <a:t>PITS – Pulled In Two Syndrome</a:t>
            </a:r>
          </a:p>
          <a:p>
            <a:r>
              <a:rPr lang="en-US" dirty="0" smtClean="0"/>
              <a:t>4. Late muscle detachment</a:t>
            </a:r>
          </a:p>
          <a:p>
            <a:r>
              <a:rPr lang="en-US" dirty="0" smtClean="0"/>
              <a:t>5. </a:t>
            </a:r>
            <a:r>
              <a:rPr lang="en-US" dirty="0" err="1" smtClean="0"/>
              <a:t>Transection</a:t>
            </a:r>
            <a:r>
              <a:rPr lang="en-US" dirty="0" smtClean="0"/>
              <a:t> after facial or orbital trauma. </a:t>
            </a:r>
          </a:p>
          <a:p>
            <a:pPr>
              <a:buNone/>
            </a:pPr>
            <a:r>
              <a:rPr lang="en-US" sz="2400" i="1" dirty="0" smtClean="0"/>
              <a:t>Assaults responsible for 80% of penetrating eye injuries @ Groote </a:t>
            </a:r>
            <a:r>
              <a:rPr lang="en-US" sz="2400" i="1" dirty="0" err="1" smtClean="0"/>
              <a:t>Schuur</a:t>
            </a:r>
            <a:r>
              <a:rPr lang="en-US" sz="2400" i="1" dirty="0" smtClean="0"/>
              <a:t> Hospital c.f. 22% of such injuries in US</a:t>
            </a:r>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Murray :  5. After facial or orbital trauma</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29 pts, 32 muscles</a:t>
            </a:r>
          </a:p>
          <a:p>
            <a:r>
              <a:rPr lang="en-US" dirty="0" smtClean="0"/>
              <a:t>IR &gt; MR &gt; LR &gt; SR</a:t>
            </a:r>
          </a:p>
          <a:p>
            <a:r>
              <a:rPr lang="en-US" dirty="0" smtClean="0"/>
              <a:t>Stab wounds [knife, bottle, fork] accounted for 26/32 muscles</a:t>
            </a:r>
          </a:p>
          <a:p>
            <a:endParaRPr lang="en-US" dirty="0" smtClean="0"/>
          </a:p>
          <a:p>
            <a:pPr>
              <a:buNone/>
            </a:pPr>
            <a:r>
              <a:rPr lang="en-US" dirty="0" smtClean="0"/>
              <a:t>Tip:</a:t>
            </a:r>
          </a:p>
          <a:p>
            <a:r>
              <a:rPr lang="en-US" dirty="0" smtClean="0"/>
              <a:t>use a microscope &amp; 2 assistants each with an eyepiece so that they can help you better</a:t>
            </a:r>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Transected / avulsed muscle</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Clues:</a:t>
            </a:r>
          </a:p>
          <a:p>
            <a:r>
              <a:rPr lang="en-US" dirty="0" smtClean="0"/>
              <a:t>Duction &amp; saccadic </a:t>
            </a:r>
            <a:r>
              <a:rPr lang="en-US" dirty="0" smtClean="0"/>
              <a:t>deficit are suspicious</a:t>
            </a:r>
          </a:p>
          <a:p>
            <a:pPr>
              <a:buNone/>
            </a:pPr>
            <a:r>
              <a:rPr lang="en-US" b="1" dirty="0" smtClean="0"/>
              <a:t>Simple reliable tip: </a:t>
            </a:r>
          </a:p>
          <a:p>
            <a:r>
              <a:rPr lang="en-US" b="1" dirty="0" smtClean="0"/>
              <a:t>Abnormal </a:t>
            </a:r>
            <a:r>
              <a:rPr lang="en-US" b="1" dirty="0" smtClean="0"/>
              <a:t>OKN – </a:t>
            </a:r>
            <a:r>
              <a:rPr lang="en-US" dirty="0" smtClean="0"/>
              <a:t> if quick phases in direction of action of </a:t>
            </a:r>
            <a:r>
              <a:rPr lang="en-US" dirty="0" smtClean="0"/>
              <a:t>muscle are normal </a:t>
            </a:r>
            <a:r>
              <a:rPr lang="en-US" sz="2595" dirty="0" smtClean="0"/>
              <a:t>[with OKN you always have the other eye’s </a:t>
            </a:r>
            <a:r>
              <a:rPr lang="en-US" sz="2595" dirty="0" err="1" smtClean="0"/>
              <a:t>behaviour</a:t>
            </a:r>
            <a:r>
              <a:rPr lang="en-US" sz="2595" dirty="0" smtClean="0"/>
              <a:t> as ‘control’]</a:t>
            </a:r>
            <a:r>
              <a:rPr lang="en-US" sz="2800" dirty="0" smtClean="0"/>
              <a:t> </a:t>
            </a:r>
            <a:r>
              <a:rPr lang="en-US" dirty="0" smtClean="0"/>
              <a:t>it is not transected &amp; will recover</a:t>
            </a:r>
            <a:endParaRPr lang="en-US" dirty="0" smtClean="0"/>
          </a:p>
          <a:p>
            <a:r>
              <a:rPr lang="en-US" sz="3027" dirty="0" smtClean="0"/>
              <a:t>Even the best </a:t>
            </a:r>
            <a:r>
              <a:rPr lang="en-US" sz="3027" b="1" dirty="0" smtClean="0">
                <a:solidFill>
                  <a:srgbClr val="FF0000"/>
                </a:solidFill>
              </a:rPr>
              <a:t>radiology</a:t>
            </a:r>
            <a:r>
              <a:rPr lang="en-US" sz="3027" dirty="0" smtClean="0">
                <a:solidFill>
                  <a:srgbClr val="FF0000"/>
                </a:solidFill>
              </a:rPr>
              <a:t> </a:t>
            </a:r>
            <a:r>
              <a:rPr lang="en-US" sz="3027" b="1" dirty="0" smtClean="0">
                <a:solidFill>
                  <a:srgbClr val="FF0000"/>
                </a:solidFill>
              </a:rPr>
              <a:t>can be misleading &amp; understate the </a:t>
            </a:r>
            <a:r>
              <a:rPr lang="en-US" sz="3027" b="1" dirty="0" smtClean="0">
                <a:solidFill>
                  <a:srgbClr val="FF0000"/>
                </a:solidFill>
              </a:rPr>
              <a:t>damage</a:t>
            </a:r>
            <a:endParaRPr lang="en-US" dirty="0" smtClean="0"/>
          </a:p>
          <a:p>
            <a:r>
              <a:rPr lang="en-US" dirty="0" smtClean="0"/>
              <a:t>? Capsule fills with blood and it looks too much like muscle – expected gap between the cut ends is not seen</a:t>
            </a:r>
          </a:p>
          <a:p>
            <a:r>
              <a:rPr lang="en-US" dirty="0" smtClean="0"/>
              <a:t>If there is bedside evidence of </a:t>
            </a:r>
            <a:r>
              <a:rPr lang="en-US" dirty="0" err="1" smtClean="0"/>
              <a:t>transection</a:t>
            </a:r>
            <a:r>
              <a:rPr lang="en-US" dirty="0" smtClean="0"/>
              <a:t> you should explore even if the scan looks perfect </a:t>
            </a:r>
            <a:endParaRPr lang="en-US" b="1"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9208"/>
            <a:ext cx="4059349" cy="1143000"/>
          </a:xfrm>
        </p:spPr>
        <p:txBody>
          <a:bodyPr>
            <a:normAutofit fontScale="90000"/>
          </a:bodyPr>
          <a:lstStyle/>
          <a:p>
            <a:r>
              <a:rPr lang="en-US" sz="4000" u="sng" dirty="0" smtClean="0"/>
              <a:t/>
            </a:r>
            <a:br>
              <a:rPr lang="en-US" sz="4000" u="sng" dirty="0" smtClean="0"/>
            </a:br>
            <a:r>
              <a:rPr lang="en-US" sz="4000" u="sng" dirty="0" smtClean="0"/>
              <a:t/>
            </a:r>
            <a:br>
              <a:rPr lang="en-US" sz="4000" u="sng" dirty="0" smtClean="0"/>
            </a:br>
            <a:r>
              <a:rPr lang="en-US" sz="4000" u="sng" dirty="0" smtClean="0"/>
              <a:t/>
            </a:r>
            <a:br>
              <a:rPr lang="en-US" sz="4000" u="sng" dirty="0" smtClean="0"/>
            </a:br>
            <a:r>
              <a:rPr lang="en-US" sz="4000" u="sng" dirty="0" smtClean="0"/>
              <a:t/>
            </a:r>
            <a:br>
              <a:rPr lang="en-US" sz="4000" u="sng" dirty="0" smtClean="0"/>
            </a:br>
            <a:r>
              <a:rPr lang="en-US" sz="4000" u="sng" dirty="0" smtClean="0"/>
              <a:t/>
            </a:r>
            <a:br>
              <a:rPr lang="en-US" sz="4000" u="sng" dirty="0" smtClean="0"/>
            </a:br>
            <a:r>
              <a:rPr lang="en-US" sz="4000" u="sng" dirty="0" err="1" smtClean="0"/>
              <a:t>OptoDrum</a:t>
            </a:r>
            <a:r>
              <a:rPr lang="en-US" sz="4000" dirty="0" smtClean="0"/>
              <a:t/>
            </a:r>
            <a:br>
              <a:rPr lang="en-US" sz="4000" dirty="0" smtClean="0"/>
            </a:br>
            <a:r>
              <a:rPr lang="en-US" sz="3111" dirty="0" smtClean="0"/>
              <a:t>Qualitative OKN for </a:t>
            </a:r>
            <a:r>
              <a:rPr lang="en-US" sz="3111" dirty="0" err="1" smtClean="0"/>
              <a:t>IPad</a:t>
            </a:r>
            <a:r>
              <a:rPr lang="en-US" sz="3111" dirty="0" smtClean="0"/>
              <a:t/>
            </a:r>
            <a:br>
              <a:rPr lang="en-US" sz="3111" dirty="0" smtClean="0"/>
            </a:br>
            <a:r>
              <a:rPr lang="en-US" sz="2667" dirty="0" smtClean="0"/>
              <a:t>Test to see if LIR working: have stripes moving up. If quick movement </a:t>
            </a:r>
            <a:r>
              <a:rPr lang="en-US" sz="2667" dirty="0" err="1" smtClean="0">
                <a:latin typeface="Wingdings"/>
                <a:ea typeface="Wingdings"/>
                <a:cs typeface="Wingdings"/>
              </a:rPr>
              <a:t></a:t>
            </a:r>
            <a:r>
              <a:rPr lang="en-US" sz="2667" dirty="0" smtClean="0"/>
              <a:t> is symmetric OU, then LIR is working = will recover . </a:t>
            </a:r>
            <a:br>
              <a:rPr lang="en-US" sz="2667" dirty="0" smtClean="0"/>
            </a:br>
            <a:r>
              <a:rPr lang="en-US" sz="2667" dirty="0" smtClean="0"/>
              <a:t>$2 - great value </a:t>
            </a:r>
            <a:endParaRPr lang="en-US" sz="2667" dirty="0"/>
          </a:p>
        </p:txBody>
      </p:sp>
      <p:pic>
        <p:nvPicPr>
          <p:cNvPr id="4" name="Content Placeholder 3" descr="okn.jpg"/>
          <p:cNvPicPr>
            <a:picLocks noGrp="1" noChangeAspect="1"/>
          </p:cNvPicPr>
          <p:nvPr>
            <p:ph idx="1"/>
          </p:nvPr>
        </p:nvPicPr>
        <p:blipFill>
          <a:blip r:embed="rId2"/>
          <a:srcRect l="-12495" r="-12495"/>
          <a:stretch>
            <a:fillRect/>
          </a:stretch>
        </p:blipFill>
        <p:spPr>
          <a:xfrm>
            <a:off x="4196834" y="3434080"/>
            <a:ext cx="8229600" cy="4389120"/>
          </a:xfrm>
        </p:spPr>
      </p:pic>
      <p:pic>
        <p:nvPicPr>
          <p:cNvPr id="5" name="Picture 4" descr="okn2.jpg"/>
          <p:cNvPicPr>
            <a:picLocks noChangeAspect="1"/>
          </p:cNvPicPr>
          <p:nvPr/>
        </p:nvPicPr>
        <p:blipFill>
          <a:blip r:embed="rId3"/>
          <a:stretch>
            <a:fillRect/>
          </a:stretch>
        </p:blipFill>
        <p:spPr>
          <a:xfrm>
            <a:off x="0" y="3415621"/>
            <a:ext cx="5163569" cy="3442379"/>
          </a:xfrm>
          <a:prstGeom prst="rect">
            <a:avLst/>
          </a:prstGeom>
        </p:spPr>
      </p:pic>
      <p:pic>
        <p:nvPicPr>
          <p:cNvPr id="6" name="Picture 5" descr="okn3.jpg"/>
          <p:cNvPicPr>
            <a:picLocks noChangeAspect="1"/>
          </p:cNvPicPr>
          <p:nvPr/>
        </p:nvPicPr>
        <p:blipFill>
          <a:blip r:embed="rId4"/>
          <a:stretch>
            <a:fillRect/>
          </a:stretch>
        </p:blipFill>
        <p:spPr>
          <a:xfrm>
            <a:off x="5316649" y="368300"/>
            <a:ext cx="4627451" cy="3084967"/>
          </a:xfrm>
          <a:prstGeom prst="rect">
            <a:avLst/>
          </a:prstGeom>
        </p:spPr>
      </p:pic>
      <p:sp>
        <p:nvSpPr>
          <p:cNvPr id="7" name="TextBox 6"/>
          <p:cNvSpPr txBox="1"/>
          <p:nvPr/>
        </p:nvSpPr>
        <p:spPr>
          <a:xfrm>
            <a:off x="5803900" y="368300"/>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24966"/>
            <a:ext cx="8229600" cy="4708525"/>
          </a:xfrm>
        </p:spPr>
        <p:txBody>
          <a:bodyPr>
            <a:normAutofit fontScale="85000" lnSpcReduction="20000"/>
          </a:bodyPr>
          <a:lstStyle/>
          <a:p>
            <a:r>
              <a:rPr lang="en-US" i="1" dirty="0" smtClean="0"/>
              <a:t>…. a previously unreported avulsion-type injury of the rectus muscle, usually the inferior </a:t>
            </a:r>
            <a:r>
              <a:rPr lang="en-US" i="1" dirty="0" smtClean="0"/>
              <a:t>rectus</a:t>
            </a:r>
          </a:p>
          <a:p>
            <a:r>
              <a:rPr lang="en-US" i="1" dirty="0" smtClean="0"/>
              <a:t>…the detached flap of external (orbital) muscle was found embedded in surrounding orbital fat and connective tissue. Retrieval and repair were performed in each case. </a:t>
            </a:r>
          </a:p>
          <a:p>
            <a:r>
              <a:rPr lang="en-US" i="1" dirty="0" smtClean="0"/>
              <a:t> </a:t>
            </a:r>
            <a:r>
              <a:rPr lang="en-US" i="1" dirty="0" smtClean="0"/>
              <a:t>..</a:t>
            </a:r>
            <a:r>
              <a:rPr lang="en-US" i="1" dirty="0" smtClean="0"/>
              <a:t> </a:t>
            </a:r>
            <a:r>
              <a:rPr lang="en-US" i="1" dirty="0" smtClean="0"/>
              <a:t>the predominant motility defect in 25 muscles was </a:t>
            </a:r>
            <a:r>
              <a:rPr lang="en-US" b="1" i="1" dirty="0" smtClean="0"/>
              <a:t>limitation toward the field of action of the muscle, presumably as a result of a tether created by the torn flap. These tethers simulated muscle palsy. </a:t>
            </a:r>
            <a:endParaRPr lang="en-US" b="1" i="1" dirty="0" smtClean="0"/>
          </a:p>
          <a:p>
            <a:r>
              <a:rPr lang="en-US" i="1" dirty="0" smtClean="0"/>
              <a:t>17</a:t>
            </a:r>
            <a:r>
              <a:rPr lang="en-US" i="1" dirty="0" smtClean="0"/>
              <a:t> </a:t>
            </a:r>
            <a:r>
              <a:rPr lang="en-US" i="1" dirty="0" smtClean="0"/>
              <a:t>muscles were restricted away from their field of action, </a:t>
            </a:r>
            <a:r>
              <a:rPr lang="en-US" b="1" i="1" dirty="0" smtClean="0"/>
              <a:t>simulating entrapment</a:t>
            </a:r>
            <a:r>
              <a:rPr lang="en-US" i="1" dirty="0" smtClean="0"/>
              <a:t>. </a:t>
            </a:r>
          </a:p>
          <a:p>
            <a:r>
              <a:rPr lang="en-US" i="1" dirty="0" smtClean="0"/>
              <a:t>The direction taken by the flap during healing determined the resultant strabismus pattern.</a:t>
            </a:r>
          </a:p>
          <a:p>
            <a:r>
              <a:rPr lang="en-US" i="1" dirty="0" smtClean="0"/>
              <a:t> </a:t>
            </a:r>
            <a:r>
              <a:rPr lang="en-US" b="1" i="1" dirty="0" smtClean="0">
                <a:solidFill>
                  <a:srgbClr val="FF0000"/>
                </a:solidFill>
              </a:rPr>
              <a:t>All</a:t>
            </a:r>
            <a:r>
              <a:rPr lang="en-US" i="1" dirty="0" smtClean="0"/>
              <a:t> patients presenting with gaze limitation toward an orbital fracture had flap tears. …. </a:t>
            </a:r>
            <a:endParaRPr lang="en-US" dirty="0"/>
          </a:p>
        </p:txBody>
      </p:sp>
      <p:pic>
        <p:nvPicPr>
          <p:cNvPr id="4" name="Picture 3" descr="ludwig1.tiff"/>
          <p:cNvPicPr>
            <a:picLocks noChangeAspect="1"/>
          </p:cNvPicPr>
          <p:nvPr/>
        </p:nvPicPr>
        <p:blipFill>
          <a:blip r:embed="rId2"/>
          <a:stretch>
            <a:fillRect/>
          </a:stretch>
        </p:blipFill>
        <p:spPr>
          <a:xfrm>
            <a:off x="0" y="23568"/>
            <a:ext cx="9144000" cy="1524000"/>
          </a:xfrm>
          <a:prstGeom prst="rect">
            <a:avLst/>
          </a:prstGeom>
        </p:spPr>
      </p:pic>
      <p:sp>
        <p:nvSpPr>
          <p:cNvPr id="5" name="TextBox 4"/>
          <p:cNvSpPr txBox="1"/>
          <p:nvPr/>
        </p:nvSpPr>
        <p:spPr>
          <a:xfrm>
            <a:off x="5300118" y="1179174"/>
            <a:ext cx="3382945" cy="369332"/>
          </a:xfrm>
          <a:prstGeom prst="rect">
            <a:avLst/>
          </a:prstGeom>
          <a:noFill/>
        </p:spPr>
        <p:txBody>
          <a:bodyPr wrap="none" rtlCol="0">
            <a:spAutoFit/>
          </a:bodyPr>
          <a:lstStyle/>
          <a:p>
            <a:r>
              <a:rPr lang="en-US" i="1" dirty="0" err="1" smtClean="0"/>
              <a:t>Tr</a:t>
            </a:r>
            <a:r>
              <a:rPr lang="en-US" i="1" dirty="0" smtClean="0"/>
              <a:t> Am </a:t>
            </a:r>
            <a:r>
              <a:rPr lang="en-US" i="1" dirty="0" err="1" smtClean="0"/>
              <a:t>Ophth</a:t>
            </a:r>
            <a:r>
              <a:rPr lang="en-US" i="1" dirty="0" smtClean="0"/>
              <a:t> Soc   2001;99:53-63</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Flap tear</a:t>
            </a:r>
            <a:endParaRPr lang="en-US" dirty="0"/>
          </a:p>
        </p:txBody>
      </p:sp>
      <p:sp>
        <p:nvSpPr>
          <p:cNvPr id="3" name="Content Placeholder 2"/>
          <p:cNvSpPr>
            <a:spLocks noGrp="1"/>
          </p:cNvSpPr>
          <p:nvPr>
            <p:ph idx="1"/>
          </p:nvPr>
        </p:nvSpPr>
        <p:spPr/>
        <p:txBody>
          <a:bodyPr>
            <a:normAutofit/>
          </a:bodyPr>
          <a:lstStyle/>
          <a:p>
            <a:r>
              <a:rPr lang="en-US" dirty="0" smtClean="0"/>
              <a:t>The outer ½ of the terminal cm+ of the muscle</a:t>
            </a:r>
            <a:r>
              <a:rPr lang="en-US" dirty="0" smtClean="0"/>
              <a:t> [orbital layer] is </a:t>
            </a:r>
            <a:r>
              <a:rPr lang="en-US" dirty="0" smtClean="0"/>
              <a:t>partly </a:t>
            </a:r>
            <a:r>
              <a:rPr lang="en-US" dirty="0" err="1" smtClean="0"/>
              <a:t>disinserted</a:t>
            </a:r>
            <a:r>
              <a:rPr lang="en-US" dirty="0" smtClean="0"/>
              <a:t> &amp; avulsed from the inner [global] layer, </a:t>
            </a:r>
            <a:r>
              <a:rPr lang="en-US" dirty="0" smtClean="0"/>
              <a:t>&amp; the free end of that</a:t>
            </a:r>
            <a:r>
              <a:rPr lang="en-US" dirty="0" smtClean="0"/>
              <a:t> scars </a:t>
            </a:r>
            <a:r>
              <a:rPr lang="en-US" dirty="0" smtClean="0"/>
              <a:t>into</a:t>
            </a:r>
            <a:r>
              <a:rPr lang="en-US" dirty="0" smtClean="0"/>
              <a:t> </a:t>
            </a:r>
            <a:r>
              <a:rPr lang="en-US" dirty="0" smtClean="0"/>
              <a:t>the overlying orbital tissue</a:t>
            </a:r>
          </a:p>
          <a:p>
            <a:endParaRPr lang="en-US" dirty="0" smtClean="0"/>
          </a:p>
          <a:p>
            <a:r>
              <a:rPr lang="en-US" sz="2162" dirty="0" smtClean="0"/>
              <a:t>‘</a:t>
            </a:r>
            <a:r>
              <a:rPr lang="en-US" sz="2162" i="1" dirty="0" smtClean="0"/>
              <a:t>Forced duction testing was performed before and during muscle repair in all cases. Restrictions both toward and away from the direction of the involved muscle’s action were often present. In some cases the forced duction abnormality was subtle, and it only became evident when the procedure was performed gently, with simultaneous comparison to the uninjured </a:t>
            </a:r>
            <a:r>
              <a:rPr lang="en-US" sz="2162" i="1" dirty="0" err="1" smtClean="0"/>
              <a:t>contralateral</a:t>
            </a:r>
            <a:r>
              <a:rPr lang="en-US" sz="2162" i="1" dirty="0" smtClean="0"/>
              <a:t> eye’</a:t>
            </a:r>
            <a:endParaRPr lang="en-US" i="1" dirty="0" smtClean="0"/>
          </a:p>
          <a:p>
            <a:endParaRPr lang="en-US" i="1"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Flow.thmx</Template>
  <TotalTime>3031</TotalTime>
  <Words>1712</Words>
  <Application>Microsoft Macintosh PowerPoint</Application>
  <PresentationFormat>On-screen Show (4:3)</PresentationFormat>
  <Paragraphs>160</Paragraphs>
  <Slides>36</Slides>
  <Notes>2</Notes>
  <HiddenSlides>0</HiddenSlides>
  <MMClips>0</MMClips>
  <ScaleCrop>false</ScaleCrop>
  <HeadingPairs>
    <vt:vector size="4" baseType="variant">
      <vt:variant>
        <vt:lpstr>Design Template</vt:lpstr>
      </vt:variant>
      <vt:variant>
        <vt:i4>1</vt:i4>
      </vt:variant>
      <vt:variant>
        <vt:lpstr>Slide Titles</vt:lpstr>
      </vt:variant>
      <vt:variant>
        <vt:i4>36</vt:i4>
      </vt:variant>
    </vt:vector>
  </HeadingPairs>
  <TitlesOfParts>
    <vt:vector size="37" baseType="lpstr">
      <vt:lpstr>Flow</vt:lpstr>
      <vt:lpstr>Management of strabismus in trauma</vt:lpstr>
      <vt:lpstr>Trauma in strabismus</vt:lpstr>
      <vt:lpstr>JAAPOS   1998</vt:lpstr>
      <vt:lpstr>Murray  Slipped &amp; lost muscles</vt:lpstr>
      <vt:lpstr>Murray :  5. After facial or orbital trauma </vt:lpstr>
      <vt:lpstr>? Transected / avulsed muscle</vt:lpstr>
      <vt:lpstr>     OptoDrum Qualitative OKN for IPad Test to see if LIR working: have stripes moving up. If quick movement  is symmetric OU, then LIR is working = will recover .  $2 - great value </vt:lpstr>
      <vt:lpstr>Slide 8</vt:lpstr>
      <vt:lpstr>Flap tear</vt:lpstr>
      <vt:lpstr>Flap tear</vt:lpstr>
      <vt:lpstr>Orbital &amp; global layers of the recti</vt:lpstr>
      <vt:lpstr>Slide 12</vt:lpstr>
      <vt:lpstr>Flap tear You can’t find what you don’t look for</vt:lpstr>
      <vt:lpstr>Flap tear You can’t find what you don’t look for</vt:lpstr>
      <vt:lpstr>Flap tear You can’t find what you don’t look for</vt:lpstr>
      <vt:lpstr>Diplopia after sinus surgery</vt:lpstr>
      <vt:lpstr> X(T) = 18 Δ,  L gaze 4Δ, R gaze 30Δ  X’=25 Δ LH 4Δ, greater on R gaze</vt:lpstr>
      <vt:lpstr>Right Gaze   XT 30</vt:lpstr>
      <vt:lpstr>Up right</vt:lpstr>
      <vt:lpstr>LMR tethered @ its midpoint to the lamina papyracea</vt:lpstr>
      <vt:lpstr>Slide 21</vt:lpstr>
      <vt:lpstr>Slide 22</vt:lpstr>
      <vt:lpstr>Slide 23</vt:lpstr>
      <vt:lpstr>Slide 24</vt:lpstr>
      <vt:lpstr>Plan 1</vt:lpstr>
      <vt:lpstr>Plan  2</vt:lpstr>
      <vt:lpstr>?Complete transection : be quick from Demer  </vt:lpstr>
      <vt:lpstr>Unfortunately large literature    15 pts</vt:lpstr>
      <vt:lpstr>    Christine M. Huang, et al. Medial Rectus Muscle Injuries Associated With Functional Endoscopic Sinus Surgery (Ophthalmic Plastic and Reconstructive Surgery), 2002   </vt:lpstr>
      <vt:lpstr>Radiological series   n=9</vt:lpstr>
      <vt:lpstr>Discussion(1)</vt:lpstr>
      <vt:lpstr>Discussion (2)</vt:lpstr>
      <vt:lpstr>Four general patterns of presentation and corresponding injuries were categorized: </vt:lpstr>
      <vt:lpstr>Diplopia after frontal sinus surgery 2</vt:lpstr>
      <vt:lpstr>Blowout #s - children</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strabismus in trauma</dc:title>
  <dc:creator>lionel kowal</dc:creator>
  <cp:lastModifiedBy>lionel kowal</cp:lastModifiedBy>
  <cp:revision>9</cp:revision>
  <dcterms:created xsi:type="dcterms:W3CDTF">2012-02-11T16:01:40Z</dcterms:created>
  <dcterms:modified xsi:type="dcterms:W3CDTF">2012-02-12T06:45:25Z</dcterms:modified>
</cp:coreProperties>
</file>